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0" r:id="rId7"/>
    <p:sldId id="273" r:id="rId8"/>
    <p:sldId id="261" r:id="rId9"/>
    <p:sldId id="262" r:id="rId10"/>
    <p:sldId id="264" r:id="rId11"/>
    <p:sldId id="270" r:id="rId12"/>
    <p:sldId id="265" r:id="rId13"/>
    <p:sldId id="271" r:id="rId14"/>
    <p:sldId id="263" r:id="rId15"/>
    <p:sldId id="266" r:id="rId16"/>
    <p:sldId id="267" r:id="rId17"/>
    <p:sldId id="269" r:id="rId18"/>
    <p:sldId id="268" r:id="rId19"/>
    <p:sldId id="274" r:id="rId20"/>
    <p:sldId id="275" r:id="rId21"/>
    <p:sldId id="277" r:id="rId22"/>
    <p:sldId id="278" r:id="rId23"/>
    <p:sldId id="279" r:id="rId24"/>
    <p:sldId id="280" r:id="rId2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7" autoAdjust="0"/>
  </p:normalViewPr>
  <p:slideViewPr>
    <p:cSldViewPr>
      <p:cViewPr varScale="1">
        <p:scale>
          <a:sx n="99" d="100"/>
          <a:sy n="99"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0E98BD-CEC1-4462-BBCC-2E4E364F0AE6}" type="datetimeFigureOut">
              <a:rPr lang="en-US" smtClean="0"/>
              <a:pPr/>
              <a:t>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0E98BD-CEC1-4462-BBCC-2E4E364F0AE6}" type="datetimeFigureOut">
              <a:rPr lang="en-US" smtClean="0"/>
              <a:pPr/>
              <a:t>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0E98BD-CEC1-4462-BBCC-2E4E364F0AE6}" type="datetimeFigureOut">
              <a:rPr lang="en-US" smtClean="0"/>
              <a:pPr/>
              <a:t>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0E98BD-CEC1-4462-BBCC-2E4E364F0AE6}" type="datetimeFigureOut">
              <a:rPr lang="en-US" smtClean="0"/>
              <a:pPr/>
              <a:t>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E98BD-CEC1-4462-BBCC-2E4E364F0AE6}" type="datetimeFigureOut">
              <a:rPr lang="en-US" smtClean="0"/>
              <a:pPr/>
              <a:t>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0E98BD-CEC1-4462-BBCC-2E4E364F0AE6}" type="datetimeFigureOut">
              <a:rPr lang="en-US" smtClean="0"/>
              <a:pPr/>
              <a:t>1/18/2010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0E98BD-CEC1-4462-BBCC-2E4E364F0AE6}" type="datetimeFigureOut">
              <a:rPr lang="en-US" smtClean="0"/>
              <a:pPr/>
              <a:t>1/18/2010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0E98BD-CEC1-4462-BBCC-2E4E364F0AE6}" type="datetimeFigureOut">
              <a:rPr lang="en-US" smtClean="0"/>
              <a:pPr/>
              <a:t>1/18/2010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E98BD-CEC1-4462-BBCC-2E4E364F0AE6}" type="datetimeFigureOut">
              <a:rPr lang="en-US" smtClean="0"/>
              <a:pPr/>
              <a:t>1/18/2010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E98BD-CEC1-4462-BBCC-2E4E364F0AE6}" type="datetimeFigureOut">
              <a:rPr lang="en-US" smtClean="0"/>
              <a:pPr/>
              <a:t>1/18/2010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E98BD-CEC1-4462-BBCC-2E4E364F0AE6}" type="datetimeFigureOut">
              <a:rPr lang="en-US" smtClean="0"/>
              <a:pPr/>
              <a:t>1/18/2010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57093B-09C1-4792-8BCF-E51BF0407B0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E98BD-CEC1-4462-BBCC-2E4E364F0AE6}" type="datetimeFigureOut">
              <a:rPr lang="en-US" smtClean="0"/>
              <a:pPr/>
              <a:t>1/18/2010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7093B-09C1-4792-8BCF-E51BF0407B0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71810"/>
            <a:ext cx="6400800" cy="1500198"/>
          </a:xfrm>
        </p:spPr>
        <p:txBody>
          <a:bodyPr>
            <a:normAutofit fontScale="92500" lnSpcReduction="20000"/>
          </a:bodyPr>
          <a:lstStyle/>
          <a:p>
            <a:r>
              <a:rPr lang="en-GB" b="1" dirty="0" smtClean="0"/>
              <a:t>By Feeding Your Imagination</a:t>
            </a:r>
          </a:p>
          <a:p>
            <a:r>
              <a:rPr lang="en-GB" b="1" dirty="0" smtClean="0"/>
              <a:t>&amp;</a:t>
            </a:r>
          </a:p>
          <a:p>
            <a:r>
              <a:rPr lang="en-GB" b="1" dirty="0" smtClean="0"/>
              <a:t>Paul Da-Costa-Greaves</a:t>
            </a:r>
            <a:endParaRPr lang="en-GB" b="1" dirty="0"/>
          </a:p>
        </p:txBody>
      </p:sp>
      <p:pic>
        <p:nvPicPr>
          <p:cNvPr id="4" name="Picture 3" descr="seaside sauces.png"/>
          <p:cNvPicPr>
            <a:picLocks noChangeAspect="1"/>
          </p:cNvPicPr>
          <p:nvPr/>
        </p:nvPicPr>
        <p:blipFill>
          <a:blip r:embed="rId3" cstate="print"/>
          <a:stretch>
            <a:fillRect/>
          </a:stretch>
        </p:blipFill>
        <p:spPr>
          <a:xfrm>
            <a:off x="1878233" y="2054533"/>
            <a:ext cx="5387534" cy="58864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
        <p:nvSpPr>
          <p:cNvPr id="5" name="Content Placeholder 2"/>
          <p:cNvSpPr>
            <a:spLocks noGrp="1"/>
          </p:cNvSpPr>
          <p:nvPr>
            <p:ph sz="half" idx="1"/>
          </p:nvPr>
        </p:nvSpPr>
        <p:spPr>
          <a:xfrm>
            <a:off x="928662" y="2000240"/>
            <a:ext cx="4929222" cy="3714776"/>
          </a:xfrm>
        </p:spPr>
        <p:txBody>
          <a:bodyPr>
            <a:normAutofit fontScale="92500" lnSpcReduction="10000"/>
          </a:bodyPr>
          <a:lstStyle/>
          <a:p>
            <a:r>
              <a:rPr lang="en-GB" b="1" dirty="0" smtClean="0">
                <a:solidFill>
                  <a:schemeClr val="tx1">
                    <a:lumMod val="50000"/>
                    <a:lumOff val="50000"/>
                  </a:schemeClr>
                </a:solidFill>
              </a:rPr>
              <a:t>Seaweed Cocktail Sauce</a:t>
            </a:r>
          </a:p>
          <a:p>
            <a:pPr>
              <a:buNone/>
            </a:pPr>
            <a:r>
              <a:rPr lang="en-GB" sz="1900" b="1" dirty="0">
                <a:solidFill>
                  <a:schemeClr val="tx1">
                    <a:lumMod val="50000"/>
                    <a:lumOff val="50000"/>
                  </a:schemeClr>
                </a:solidFill>
              </a:rPr>
              <a:t>	</a:t>
            </a:r>
            <a:r>
              <a:rPr lang="en-GB" sz="1900" dirty="0" smtClean="0">
                <a:solidFill>
                  <a:schemeClr val="tx1">
                    <a:lumMod val="50000"/>
                    <a:lumOff val="50000"/>
                  </a:schemeClr>
                </a:solidFill>
              </a:rPr>
              <a:t>A rich mayonnaise with seaweed, herbs &amp; booze. Suitable for vegetarian. Sophisticated and complex from the start, classy but sharp, crisp full of character and yet intense to the point of a supreme creamy mouth full.</a:t>
            </a:r>
          </a:p>
          <a:p>
            <a:pPr>
              <a:buNone/>
            </a:pPr>
            <a:r>
              <a:rPr lang="en-GB" sz="1900" dirty="0" smtClean="0">
                <a:solidFill>
                  <a:schemeClr val="tx1">
                    <a:lumMod val="50000"/>
                    <a:lumOff val="50000"/>
                  </a:schemeClr>
                </a:solidFill>
              </a:rPr>
              <a:t>	Paul Da-Costa-Greaves</a:t>
            </a:r>
          </a:p>
          <a:p>
            <a:pPr>
              <a:buNone/>
            </a:pPr>
            <a:endParaRPr lang="en-GB" sz="1900" dirty="0" smtClean="0">
              <a:solidFill>
                <a:schemeClr val="tx1">
                  <a:lumMod val="50000"/>
                  <a:lumOff val="50000"/>
                </a:schemeClr>
              </a:solidFill>
            </a:endParaRPr>
          </a:p>
          <a:p>
            <a:pPr>
              <a:buNone/>
            </a:pPr>
            <a:r>
              <a:rPr lang="en-GB" sz="1900" dirty="0" smtClean="0">
                <a:solidFill>
                  <a:schemeClr val="tx1">
                    <a:lumMod val="50000"/>
                    <a:lumOff val="50000"/>
                  </a:schemeClr>
                </a:solidFill>
              </a:rPr>
              <a:t>	</a:t>
            </a:r>
            <a:r>
              <a:rPr lang="en-GB" sz="1900" dirty="0" smtClean="0">
                <a:solidFill>
                  <a:srgbClr val="FF0000"/>
                </a:solidFill>
              </a:rPr>
              <a:t>Awarded Bronze - Great Taste Awards</a:t>
            </a:r>
            <a:endParaRPr lang="en-GB" sz="1900" dirty="0" smtClean="0">
              <a:solidFill>
                <a:schemeClr val="tx1">
                  <a:lumMod val="50000"/>
                  <a:lumOff val="50000"/>
                </a:schemeClr>
              </a:solidFill>
            </a:endParaRPr>
          </a:p>
          <a:p>
            <a:pPr>
              <a:buNone/>
            </a:pPr>
            <a:r>
              <a:rPr lang="en-GB" sz="1900" dirty="0" smtClean="0">
                <a:solidFill>
                  <a:schemeClr val="tx1">
                    <a:lumMod val="50000"/>
                    <a:lumOff val="50000"/>
                  </a:schemeClr>
                </a:solidFill>
              </a:rPr>
              <a:t>	Serving Suggestions:- A versatile seafood cocktail sauce, to uplift any cold shellfish, crab or even lobster! fabulous with raw </a:t>
            </a:r>
            <a:r>
              <a:rPr lang="en-GB" sz="1900" dirty="0" err="1" smtClean="0">
                <a:solidFill>
                  <a:schemeClr val="tx1">
                    <a:lumMod val="50000"/>
                    <a:lumOff val="50000"/>
                  </a:schemeClr>
                </a:solidFill>
              </a:rPr>
              <a:t>veg</a:t>
            </a:r>
            <a:r>
              <a:rPr lang="en-GB" sz="1900" dirty="0" smtClean="0">
                <a:solidFill>
                  <a:schemeClr val="tx1">
                    <a:lumMod val="50000"/>
                    <a:lumOff val="50000"/>
                  </a:schemeClr>
                </a:solidFill>
              </a:rPr>
              <a:t> as a yum </a:t>
            </a:r>
            <a:r>
              <a:rPr lang="en-GB" sz="1900" dirty="0" err="1" smtClean="0">
                <a:solidFill>
                  <a:schemeClr val="tx1">
                    <a:lumMod val="50000"/>
                    <a:lumOff val="50000"/>
                  </a:schemeClr>
                </a:solidFill>
              </a:rPr>
              <a:t>yum</a:t>
            </a:r>
            <a:r>
              <a:rPr lang="en-GB" sz="1900" dirty="0" smtClean="0">
                <a:solidFill>
                  <a:schemeClr val="tx1">
                    <a:lumMod val="50000"/>
                    <a:lumOff val="50000"/>
                  </a:schemeClr>
                </a:solidFill>
              </a:rPr>
              <a:t> dipping sauce for crudities!.. </a:t>
            </a:r>
          </a:p>
          <a:p>
            <a:endParaRPr lang="en-GB" sz="900" dirty="0" smtClean="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a:solidFill>
                <a:schemeClr val="tx1">
                  <a:lumMod val="50000"/>
                  <a:lumOff val="50000"/>
                </a:schemeClr>
              </a:solidFill>
            </a:endParaRPr>
          </a:p>
        </p:txBody>
      </p:sp>
      <p:pic>
        <p:nvPicPr>
          <p:cNvPr id="7" name="Picture 6" descr="cocktail-sauce.png"/>
          <p:cNvPicPr>
            <a:picLocks noChangeAspect="1"/>
          </p:cNvPicPr>
          <p:nvPr/>
        </p:nvPicPr>
        <p:blipFill>
          <a:blip r:embed="rId2" cstate="print"/>
          <a:stretch>
            <a:fillRect/>
          </a:stretch>
        </p:blipFill>
        <p:spPr>
          <a:xfrm>
            <a:off x="6101015" y="1932372"/>
            <a:ext cx="1610626" cy="2639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TA Bronze - Cocktail Sauce.jpg"/>
          <p:cNvPicPr>
            <a:picLocks noGrp="1" noChangeAspect="1"/>
          </p:cNvPicPr>
          <p:nvPr>
            <p:ph idx="1"/>
          </p:nvPr>
        </p:nvPicPr>
        <p:blipFill>
          <a:blip r:embed="rId2" cstate="print"/>
          <a:stretch>
            <a:fillRect/>
          </a:stretch>
        </p:blipFill>
        <p:spPr>
          <a:xfrm>
            <a:off x="1554808" y="1571612"/>
            <a:ext cx="6034385" cy="42148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3"/>
          <p:cNvSpPr>
            <a:spLocks noGrp="1"/>
          </p:cNvSpPr>
          <p:nvPr>
            <p:ph type="title"/>
          </p:nvPr>
        </p:nvSpPr>
        <p:spPr>
          <a:xfrm>
            <a:off x="457200" y="274638"/>
            <a:ext cx="8229600" cy="1143000"/>
          </a:xfrm>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
        <p:nvSpPr>
          <p:cNvPr id="5" name="Content Placeholder 2"/>
          <p:cNvSpPr>
            <a:spLocks noGrp="1"/>
          </p:cNvSpPr>
          <p:nvPr>
            <p:ph sz="half" idx="1"/>
          </p:nvPr>
        </p:nvSpPr>
        <p:spPr>
          <a:xfrm>
            <a:off x="928662" y="2000240"/>
            <a:ext cx="4929222" cy="3714776"/>
          </a:xfrm>
        </p:spPr>
        <p:txBody>
          <a:bodyPr>
            <a:normAutofit fontScale="92500" lnSpcReduction="20000"/>
          </a:bodyPr>
          <a:lstStyle/>
          <a:p>
            <a:r>
              <a:rPr lang="en-GB" b="1" dirty="0" smtClean="0">
                <a:solidFill>
                  <a:schemeClr val="tx1">
                    <a:lumMod val="50000"/>
                    <a:lumOff val="50000"/>
                  </a:schemeClr>
                </a:solidFill>
              </a:rPr>
              <a:t>Seaweed Tartare Sauce</a:t>
            </a:r>
          </a:p>
          <a:p>
            <a:pPr>
              <a:buNone/>
            </a:pPr>
            <a:r>
              <a:rPr lang="en-GB" sz="1900" b="1" dirty="0">
                <a:solidFill>
                  <a:schemeClr val="tx1">
                    <a:lumMod val="50000"/>
                    <a:lumOff val="50000"/>
                  </a:schemeClr>
                </a:solidFill>
              </a:rPr>
              <a:t>	</a:t>
            </a:r>
            <a:r>
              <a:rPr lang="en-GB" sz="1900" dirty="0" smtClean="0">
                <a:solidFill>
                  <a:schemeClr val="tx1">
                    <a:lumMod val="50000"/>
                    <a:lumOff val="50000"/>
                  </a:schemeClr>
                </a:solidFill>
              </a:rPr>
              <a:t>A rich mayonnaise sauce with seaweed &amp; spices. Suitable for vegetarian. Close your eyes and experience the magical true taste of sea air, be silent and your heart will sing, be still and you will move forward on the tide of the spirit. </a:t>
            </a:r>
          </a:p>
          <a:p>
            <a:pPr>
              <a:buNone/>
            </a:pPr>
            <a:r>
              <a:rPr lang="en-GB" sz="1900" dirty="0" smtClean="0">
                <a:solidFill>
                  <a:schemeClr val="tx1">
                    <a:lumMod val="50000"/>
                    <a:lumOff val="50000"/>
                  </a:schemeClr>
                </a:solidFill>
              </a:rPr>
              <a:t>	Paul Da-Costa-Greaves.</a:t>
            </a:r>
          </a:p>
          <a:p>
            <a:pPr>
              <a:buNone/>
            </a:pPr>
            <a:r>
              <a:rPr lang="en-GB" sz="1900" dirty="0" smtClean="0">
                <a:solidFill>
                  <a:schemeClr val="tx1">
                    <a:lumMod val="50000"/>
                    <a:lumOff val="50000"/>
                  </a:schemeClr>
                </a:solidFill>
              </a:rPr>
              <a:t>	</a:t>
            </a:r>
          </a:p>
          <a:p>
            <a:pPr>
              <a:buNone/>
            </a:pPr>
            <a:r>
              <a:rPr lang="en-GB" sz="1900" dirty="0" smtClean="0">
                <a:solidFill>
                  <a:srgbClr val="FF0000"/>
                </a:solidFill>
              </a:rPr>
              <a:t>	Awarded Silver - Great Taste Awards</a:t>
            </a:r>
            <a:endParaRPr lang="en-GB" sz="1900" dirty="0" smtClean="0">
              <a:solidFill>
                <a:schemeClr val="tx1">
                  <a:lumMod val="50000"/>
                  <a:lumOff val="50000"/>
                </a:schemeClr>
              </a:solidFill>
            </a:endParaRPr>
          </a:p>
          <a:p>
            <a:pPr>
              <a:buNone/>
            </a:pPr>
            <a:r>
              <a:rPr lang="en-GB" sz="1900" dirty="0" smtClean="0">
                <a:solidFill>
                  <a:schemeClr val="tx1">
                    <a:lumMod val="50000"/>
                    <a:lumOff val="50000"/>
                  </a:schemeClr>
                </a:solidFill>
              </a:rPr>
              <a:t>	Serving Suggestions:- Serve on the side with grilled fish, or as an uplifting dipping sauce for a sandwich or chip </a:t>
            </a:r>
            <a:r>
              <a:rPr lang="en-GB" sz="1900" dirty="0" err="1" smtClean="0">
                <a:solidFill>
                  <a:schemeClr val="tx1">
                    <a:lumMod val="50000"/>
                    <a:lumOff val="50000"/>
                  </a:schemeClr>
                </a:solidFill>
              </a:rPr>
              <a:t>buttie</a:t>
            </a:r>
            <a:r>
              <a:rPr lang="en-GB" sz="1900" dirty="0" smtClean="0">
                <a:solidFill>
                  <a:schemeClr val="tx1">
                    <a:lumMod val="50000"/>
                    <a:lumOff val="50000"/>
                  </a:schemeClr>
                </a:solidFill>
              </a:rPr>
              <a:t>! Perfect for fish ‘n’ chips..!</a:t>
            </a:r>
            <a:endParaRPr lang="en-GB" sz="900" dirty="0">
              <a:solidFill>
                <a:schemeClr val="tx1">
                  <a:lumMod val="50000"/>
                  <a:lumOff val="50000"/>
                </a:schemeClr>
              </a:solidFill>
            </a:endParaRPr>
          </a:p>
        </p:txBody>
      </p:sp>
      <p:pic>
        <p:nvPicPr>
          <p:cNvPr id="7" name="Picture 6" descr="tartare-sauce.png"/>
          <p:cNvPicPr>
            <a:picLocks noChangeAspect="1"/>
          </p:cNvPicPr>
          <p:nvPr/>
        </p:nvPicPr>
        <p:blipFill>
          <a:blip r:embed="rId2" cstate="print"/>
          <a:stretch>
            <a:fillRect/>
          </a:stretch>
        </p:blipFill>
        <p:spPr>
          <a:xfrm>
            <a:off x="6143636" y="1928802"/>
            <a:ext cx="1525625"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TA Silver - Tartare Sauce.jpg"/>
          <p:cNvPicPr>
            <a:picLocks noGrp="1" noChangeAspect="1"/>
          </p:cNvPicPr>
          <p:nvPr>
            <p:ph idx="1"/>
          </p:nvPr>
        </p:nvPicPr>
        <p:blipFill>
          <a:blip r:embed="rId2" cstate="print"/>
          <a:stretch>
            <a:fillRect/>
          </a:stretch>
        </p:blipFill>
        <p:spPr>
          <a:xfrm>
            <a:off x="1563968" y="1571496"/>
            <a:ext cx="6016064" cy="4214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itle 3"/>
          <p:cNvSpPr>
            <a:spLocks noGrp="1"/>
          </p:cNvSpPr>
          <p:nvPr>
            <p:ph type="title"/>
          </p:nvPr>
        </p:nvSpPr>
        <p:spPr>
          <a:xfrm>
            <a:off x="457200" y="274638"/>
            <a:ext cx="8229600" cy="1143000"/>
          </a:xfrm>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
        <p:nvSpPr>
          <p:cNvPr id="5" name="Content Placeholder 2"/>
          <p:cNvSpPr>
            <a:spLocks noGrp="1"/>
          </p:cNvSpPr>
          <p:nvPr>
            <p:ph sz="half" idx="1"/>
          </p:nvPr>
        </p:nvSpPr>
        <p:spPr>
          <a:xfrm>
            <a:off x="928662" y="2000240"/>
            <a:ext cx="5500726" cy="4000528"/>
          </a:xfrm>
        </p:spPr>
        <p:txBody>
          <a:bodyPr>
            <a:normAutofit fontScale="92500" lnSpcReduction="20000"/>
          </a:bodyPr>
          <a:lstStyle/>
          <a:p>
            <a:r>
              <a:rPr lang="en-GB" b="1" dirty="0" smtClean="0">
                <a:solidFill>
                  <a:schemeClr val="tx1">
                    <a:lumMod val="50000"/>
                    <a:lumOff val="50000"/>
                  </a:schemeClr>
                </a:solidFill>
              </a:rPr>
              <a:t>Seaweed Thai Style Salsa</a:t>
            </a:r>
          </a:p>
          <a:p>
            <a:pPr>
              <a:buNone/>
            </a:pPr>
            <a:r>
              <a:rPr lang="en-GB" sz="1900" b="1" dirty="0">
                <a:solidFill>
                  <a:schemeClr val="tx1">
                    <a:lumMod val="50000"/>
                    <a:lumOff val="50000"/>
                  </a:schemeClr>
                </a:solidFill>
              </a:rPr>
              <a:t>	</a:t>
            </a:r>
            <a:r>
              <a:rPr lang="en-GB" sz="1900" dirty="0" smtClean="0">
                <a:solidFill>
                  <a:schemeClr val="tx1">
                    <a:lumMod val="50000"/>
                    <a:lumOff val="50000"/>
                  </a:schemeClr>
                </a:solidFill>
              </a:rPr>
              <a:t>A sweet spicy sauce with seaweed &amp; vegetables.</a:t>
            </a:r>
            <a:br>
              <a:rPr lang="en-GB" sz="1900" dirty="0" smtClean="0">
                <a:solidFill>
                  <a:schemeClr val="tx1">
                    <a:lumMod val="50000"/>
                    <a:lumOff val="50000"/>
                  </a:schemeClr>
                </a:solidFill>
              </a:rPr>
            </a:br>
            <a:r>
              <a:rPr lang="en-GB" sz="1900" dirty="0" smtClean="0">
                <a:solidFill>
                  <a:schemeClr val="tx1">
                    <a:lumMod val="50000"/>
                    <a:lumOff val="50000"/>
                  </a:schemeClr>
                </a:solidFill>
              </a:rPr>
              <a:t>Suitable for vegan &amp; vegetarian. Warning: contains walnut oil. 'Wow…An explosive burst of personality, ready or not this journey opens aromatic pleasures like angels dancing gently, strutting their stuff on your taste buds… Oh but what a mere tease as we drool for the spirits of delight.‘ Paul Da Costa Greaves</a:t>
            </a:r>
          </a:p>
          <a:p>
            <a:pPr>
              <a:buNone/>
            </a:pPr>
            <a:r>
              <a:rPr lang="en-GB" sz="1900" dirty="0" smtClean="0">
                <a:solidFill>
                  <a:schemeClr val="tx1">
                    <a:lumMod val="50000"/>
                    <a:lumOff val="50000"/>
                  </a:schemeClr>
                </a:solidFill>
              </a:rPr>
              <a:t>	</a:t>
            </a:r>
          </a:p>
          <a:p>
            <a:pPr>
              <a:buNone/>
            </a:pPr>
            <a:r>
              <a:rPr lang="en-GB" sz="1900" dirty="0">
                <a:solidFill>
                  <a:schemeClr val="tx1">
                    <a:lumMod val="50000"/>
                    <a:lumOff val="50000"/>
                  </a:schemeClr>
                </a:solidFill>
              </a:rPr>
              <a:t>	</a:t>
            </a:r>
            <a:r>
              <a:rPr lang="en-GB" sz="1900" dirty="0" smtClean="0">
                <a:solidFill>
                  <a:srgbClr val="FF0000"/>
                </a:solidFill>
              </a:rPr>
              <a:t>Awarded Bronze Great Taste Awards</a:t>
            </a:r>
          </a:p>
          <a:p>
            <a:pPr>
              <a:buNone/>
            </a:pPr>
            <a:r>
              <a:rPr lang="en-GB" sz="1900" dirty="0" smtClean="0">
                <a:solidFill>
                  <a:schemeClr val="tx1">
                    <a:lumMod val="50000"/>
                    <a:lumOff val="50000"/>
                  </a:schemeClr>
                </a:solidFill>
              </a:rPr>
              <a:t>	Serving suggestion - Sweet dipping sauce for oriental spring rolls, fish cakes &amp; </a:t>
            </a:r>
            <a:r>
              <a:rPr lang="en-GB" sz="1900" dirty="0" err="1" smtClean="0">
                <a:solidFill>
                  <a:schemeClr val="tx1">
                    <a:lumMod val="50000"/>
                    <a:lumOff val="50000"/>
                  </a:schemeClr>
                </a:solidFill>
              </a:rPr>
              <a:t>dimsum</a:t>
            </a:r>
            <a:r>
              <a:rPr lang="en-GB" sz="1900" dirty="0" smtClean="0">
                <a:solidFill>
                  <a:schemeClr val="tx1">
                    <a:lumMod val="50000"/>
                    <a:lumOff val="50000"/>
                  </a:schemeClr>
                </a:solidFill>
              </a:rPr>
              <a:t>. Great over cold pasta. As an alternative, ‘stir fry’ adding 2 parts salsa, 1 part chilli sauce, 1 part soy sauce, chopped coriander leaves &amp; the zest of half a lime</a:t>
            </a:r>
          </a:p>
          <a:p>
            <a:pPr>
              <a:buNone/>
            </a:pPr>
            <a:endParaRPr lang="en-GB" sz="1900" dirty="0" smtClean="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a:solidFill>
                <a:schemeClr val="tx1">
                  <a:lumMod val="50000"/>
                  <a:lumOff val="50000"/>
                </a:schemeClr>
              </a:solidFill>
            </a:endParaRPr>
          </a:p>
        </p:txBody>
      </p:sp>
      <p:pic>
        <p:nvPicPr>
          <p:cNvPr id="6" name="Picture 5" descr="thai-salsa.png"/>
          <p:cNvPicPr>
            <a:picLocks noChangeAspect="1"/>
          </p:cNvPicPr>
          <p:nvPr/>
        </p:nvPicPr>
        <p:blipFill>
          <a:blip r:embed="rId2" cstate="print"/>
          <a:stretch>
            <a:fillRect/>
          </a:stretch>
        </p:blipFill>
        <p:spPr>
          <a:xfrm>
            <a:off x="6875618" y="2071679"/>
            <a:ext cx="908326"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74638"/>
            <a:ext cx="8229600" cy="1143000"/>
          </a:xfrm>
        </p:spPr>
        <p:txBody>
          <a:bodyPr/>
          <a:lstStyle/>
          <a:p>
            <a:r>
              <a:rPr lang="en-GB" sz="3200" dirty="0" smtClean="0">
                <a:solidFill>
                  <a:schemeClr val="tx1">
                    <a:lumMod val="50000"/>
                    <a:lumOff val="50000"/>
                  </a:schemeClr>
                </a:solidFill>
                <a:latin typeface="Arial Black" pitchFamily="34" charset="0"/>
              </a:rPr>
              <a:t>PROMOTION</a:t>
            </a:r>
            <a:endParaRPr lang="en-GB" dirty="0">
              <a:solidFill>
                <a:schemeClr val="tx1">
                  <a:lumMod val="50000"/>
                  <a:lumOff val="50000"/>
                </a:schemeClr>
              </a:solidFill>
              <a:latin typeface="Arial Black" pitchFamily="34" charset="0"/>
            </a:endParaRPr>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1678761" y="1571612"/>
            <a:ext cx="5786478" cy="4256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74638"/>
            <a:ext cx="8229600" cy="1143000"/>
          </a:xfrm>
        </p:spPr>
        <p:txBody>
          <a:bodyPr/>
          <a:lstStyle/>
          <a:p>
            <a:r>
              <a:rPr lang="en-GB" sz="3200" dirty="0" smtClean="0">
                <a:solidFill>
                  <a:schemeClr val="tx1">
                    <a:lumMod val="50000"/>
                    <a:lumOff val="50000"/>
                  </a:schemeClr>
                </a:solidFill>
                <a:latin typeface="Arial Black" pitchFamily="34" charset="0"/>
              </a:rPr>
              <a:t>PROMOTION</a:t>
            </a:r>
            <a:endParaRPr lang="en-GB" dirty="0">
              <a:solidFill>
                <a:schemeClr val="tx1">
                  <a:lumMod val="50000"/>
                  <a:lumOff val="50000"/>
                </a:schemeClr>
              </a:solidFill>
              <a:latin typeface="Arial Black" pitchFamily="34" charset="0"/>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701831" y="1600200"/>
            <a:ext cx="354933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press-pic-for-galley-FYI-li4.jpg"/>
          <p:cNvPicPr>
            <a:picLocks noChangeAspect="1"/>
          </p:cNvPicPr>
          <p:nvPr/>
        </p:nvPicPr>
        <p:blipFill>
          <a:blip r:embed="rId3" cstate="print"/>
          <a:stretch>
            <a:fillRect/>
          </a:stretch>
        </p:blipFill>
        <p:spPr>
          <a:xfrm>
            <a:off x="4786314" y="2285992"/>
            <a:ext cx="3809995" cy="28574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74638"/>
            <a:ext cx="8229600" cy="1143000"/>
          </a:xfrm>
        </p:spPr>
        <p:txBody>
          <a:bodyPr/>
          <a:lstStyle/>
          <a:p>
            <a:r>
              <a:rPr lang="en-GB" sz="3200" dirty="0" smtClean="0">
                <a:solidFill>
                  <a:schemeClr val="tx1">
                    <a:lumMod val="50000"/>
                    <a:lumOff val="50000"/>
                  </a:schemeClr>
                </a:solidFill>
                <a:latin typeface="Arial Black" pitchFamily="34" charset="0"/>
              </a:rPr>
              <a:t>PROMOTION</a:t>
            </a:r>
            <a:endParaRPr lang="en-GB" dirty="0">
              <a:solidFill>
                <a:schemeClr val="tx1">
                  <a:lumMod val="50000"/>
                  <a:lumOff val="50000"/>
                </a:schemeClr>
              </a:solidFill>
              <a:latin typeface="Arial Black" pitchFamily="34" charset="0"/>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500034" y="1600200"/>
            <a:ext cx="3665471"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culinaryfeast.jpg"/>
          <p:cNvPicPr>
            <a:picLocks noChangeAspect="1"/>
          </p:cNvPicPr>
          <p:nvPr/>
        </p:nvPicPr>
        <p:blipFill>
          <a:blip r:embed="rId3" cstate="print"/>
          <a:stretch>
            <a:fillRect/>
          </a:stretch>
        </p:blipFill>
        <p:spPr>
          <a:xfrm>
            <a:off x="4662517" y="1600200"/>
            <a:ext cx="4124325" cy="1733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COVER STORY-2.JPG"/>
          <p:cNvPicPr>
            <a:picLocks noChangeAspect="1"/>
          </p:cNvPicPr>
          <p:nvPr/>
        </p:nvPicPr>
        <p:blipFill>
          <a:blip r:embed="rId4" cstate="print"/>
          <a:stretch>
            <a:fillRect/>
          </a:stretch>
        </p:blipFill>
        <p:spPr>
          <a:xfrm>
            <a:off x="4662517" y="3714752"/>
            <a:ext cx="2930413" cy="2032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74638"/>
            <a:ext cx="8229600" cy="1143000"/>
          </a:xfrm>
        </p:spPr>
        <p:txBody>
          <a:bodyPr/>
          <a:lstStyle/>
          <a:p>
            <a:r>
              <a:rPr lang="en-GB" sz="3200" dirty="0" smtClean="0">
                <a:solidFill>
                  <a:schemeClr val="tx1">
                    <a:lumMod val="50000"/>
                    <a:lumOff val="50000"/>
                  </a:schemeClr>
                </a:solidFill>
                <a:latin typeface="Arial Black" pitchFamily="34" charset="0"/>
              </a:rPr>
              <a:t>PROMOTION</a:t>
            </a:r>
            <a:endParaRPr lang="en-GB" dirty="0">
              <a:solidFill>
                <a:schemeClr val="tx1">
                  <a:lumMod val="50000"/>
                  <a:lumOff val="50000"/>
                </a:schemeClr>
              </a:solidFill>
              <a:latin typeface="Arial Black" pitchFamily="34" charset="0"/>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rot="5400000">
            <a:off x="2491484" y="729684"/>
            <a:ext cx="4161033" cy="58936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RECIPE IDEAS</a:t>
            </a:r>
            <a:endParaRPr lang="en-GB" dirty="0">
              <a:solidFill>
                <a:schemeClr val="tx1">
                  <a:lumMod val="50000"/>
                  <a:lumOff val="50000"/>
                </a:schemeClr>
              </a:solidFill>
              <a:latin typeface="Arial Black" pitchFamily="34" charset="0"/>
            </a:endParaRPr>
          </a:p>
        </p:txBody>
      </p:sp>
      <p:pic>
        <p:nvPicPr>
          <p:cNvPr id="10" name="Picture 9" descr="beauty-within-text.png"/>
          <p:cNvPicPr>
            <a:picLocks noChangeAspect="1"/>
          </p:cNvPicPr>
          <p:nvPr/>
        </p:nvPicPr>
        <p:blipFill>
          <a:blip r:embed="rId2" cstate="print"/>
          <a:stretch>
            <a:fillRect/>
          </a:stretch>
        </p:blipFill>
        <p:spPr>
          <a:xfrm>
            <a:off x="5072066" y="2071678"/>
            <a:ext cx="2548133" cy="743714"/>
          </a:xfrm>
          <a:prstGeom prst="rect">
            <a:avLst/>
          </a:prstGeom>
        </p:spPr>
      </p:pic>
      <p:pic>
        <p:nvPicPr>
          <p:cNvPr id="13" name="Content Placeholder 12" descr="beauty-within.png"/>
          <p:cNvPicPr>
            <a:picLocks noGrp="1" noChangeAspect="1"/>
          </p:cNvPicPr>
          <p:nvPr>
            <p:ph idx="1"/>
          </p:nvPr>
        </p:nvPicPr>
        <p:blipFill>
          <a:blip r:embed="rId3" cstate="print"/>
          <a:stretch>
            <a:fillRect/>
          </a:stretch>
        </p:blipFill>
        <p:spPr>
          <a:xfrm>
            <a:off x="232478" y="1714488"/>
            <a:ext cx="6411224" cy="462728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OVERVIEW</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
        <p:nvSpPr>
          <p:cNvPr id="5" name="Content Placeholder 4"/>
          <p:cNvSpPr>
            <a:spLocks noGrp="1"/>
          </p:cNvSpPr>
          <p:nvPr>
            <p:ph idx="1"/>
          </p:nvPr>
        </p:nvSpPr>
        <p:spPr>
          <a:xfrm>
            <a:off x="1142976" y="1600200"/>
            <a:ext cx="7543824" cy="4525963"/>
          </a:xfrm>
        </p:spPr>
        <p:txBody>
          <a:bodyPr>
            <a:normAutofit/>
          </a:bodyPr>
          <a:lstStyle/>
          <a:p>
            <a:endParaRPr lang="en-GB" sz="2400" dirty="0" smtClean="0"/>
          </a:p>
          <a:p>
            <a:r>
              <a:rPr lang="en-GB" sz="2400" b="1" dirty="0" smtClean="0">
                <a:solidFill>
                  <a:schemeClr val="tx1">
                    <a:lumMod val="50000"/>
                    <a:lumOff val="50000"/>
                  </a:schemeClr>
                </a:solidFill>
              </a:rPr>
              <a:t>All recipes are produced by Celebrity Chef </a:t>
            </a:r>
          </a:p>
          <a:p>
            <a:pPr>
              <a:buNone/>
            </a:pPr>
            <a:r>
              <a:rPr lang="en-GB" sz="2400" b="1" dirty="0">
                <a:solidFill>
                  <a:schemeClr val="tx1">
                    <a:lumMod val="50000"/>
                    <a:lumOff val="50000"/>
                  </a:schemeClr>
                </a:solidFill>
              </a:rPr>
              <a:t>	</a:t>
            </a:r>
            <a:r>
              <a:rPr lang="en-GB" sz="2400" b="1" dirty="0" smtClean="0">
                <a:solidFill>
                  <a:schemeClr val="tx1">
                    <a:lumMod val="50000"/>
                    <a:lumOff val="50000"/>
                  </a:schemeClr>
                </a:solidFill>
              </a:rPr>
              <a:t>Paul Da-Costa-Greaves for Feeding Your Imagination. </a:t>
            </a:r>
          </a:p>
          <a:p>
            <a:pPr>
              <a:buNone/>
            </a:pPr>
            <a:endParaRPr lang="en-GB" sz="2400" b="1" dirty="0" smtClean="0">
              <a:solidFill>
                <a:schemeClr val="tx1">
                  <a:lumMod val="50000"/>
                  <a:lumOff val="50000"/>
                </a:schemeClr>
              </a:solidFill>
            </a:endParaRPr>
          </a:p>
          <a:p>
            <a:r>
              <a:rPr lang="en-GB" sz="2400" b="1" dirty="0" smtClean="0">
                <a:solidFill>
                  <a:schemeClr val="tx1">
                    <a:lumMod val="50000"/>
                    <a:lumOff val="50000"/>
                  </a:schemeClr>
                </a:solidFill>
              </a:rPr>
              <a:t>Winners of numerous Taste Awards.</a:t>
            </a:r>
            <a:endParaRPr lang="en-GB" sz="2400" b="1" dirty="0">
              <a:solidFill>
                <a:schemeClr val="tx1">
                  <a:lumMod val="50000"/>
                  <a:lumOff val="50000"/>
                </a:schemeClr>
              </a:solidFill>
            </a:endParaRPr>
          </a:p>
          <a:p>
            <a:pPr>
              <a:buNone/>
            </a:pPr>
            <a:endParaRPr lang="en-GB" sz="2400" b="1" dirty="0" smtClean="0">
              <a:solidFill>
                <a:schemeClr val="tx1">
                  <a:lumMod val="50000"/>
                  <a:lumOff val="50000"/>
                </a:schemeClr>
              </a:solidFill>
            </a:endParaRPr>
          </a:p>
          <a:p>
            <a:r>
              <a:rPr lang="en-GB" sz="2400" b="1" dirty="0" smtClean="0">
                <a:solidFill>
                  <a:schemeClr val="tx1">
                    <a:lumMod val="50000"/>
                    <a:lumOff val="50000"/>
                  </a:schemeClr>
                </a:solidFill>
              </a:rPr>
              <a:t>Seaweed has the same high fibre as vegetables,</a:t>
            </a:r>
            <a:br>
              <a:rPr lang="en-GB" sz="2400" b="1" dirty="0" smtClean="0">
                <a:solidFill>
                  <a:schemeClr val="tx1">
                    <a:lumMod val="50000"/>
                    <a:lumOff val="50000"/>
                  </a:schemeClr>
                </a:solidFill>
              </a:rPr>
            </a:br>
            <a:r>
              <a:rPr lang="en-GB" sz="2400" b="1" dirty="0" smtClean="0">
                <a:solidFill>
                  <a:schemeClr val="tx1">
                    <a:lumMod val="50000"/>
                    <a:lumOff val="50000"/>
                  </a:schemeClr>
                </a:solidFill>
              </a:rPr>
              <a:t>more protein than meat, and more calcium than milk.</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CALYPSO RAGU</a:t>
            </a:r>
            <a:endParaRPr lang="en-GB" dirty="0">
              <a:solidFill>
                <a:schemeClr val="tx1">
                  <a:lumMod val="50000"/>
                  <a:lumOff val="50000"/>
                </a:schemeClr>
              </a:solidFill>
              <a:latin typeface="Arial Black" pitchFamily="34" charset="0"/>
            </a:endParaRPr>
          </a:p>
        </p:txBody>
      </p:sp>
      <p:sp>
        <p:nvSpPr>
          <p:cNvPr id="5" name="Title 3"/>
          <p:cNvSpPr>
            <a:spLocks noGrp="1"/>
          </p:cNvSpPr>
          <p:nvPr>
            <p:ph sz="half" idx="1"/>
          </p:nvPr>
        </p:nvSpPr>
        <p:spPr>
          <a:xfrm>
            <a:off x="457200" y="1643050"/>
            <a:ext cx="4757742" cy="4614882"/>
          </a:xfrm>
        </p:spPr>
        <p:txBody>
          <a:bodyPr>
            <a:noAutofit/>
          </a:bodyPr>
          <a:lstStyle/>
          <a:p>
            <a:pPr>
              <a:buNone/>
            </a:pPr>
            <a:r>
              <a:rPr lang="en-GB" sz="1200" b="1" dirty="0" smtClean="0">
                <a:solidFill>
                  <a:srgbClr val="FF0000"/>
                </a:solidFill>
              </a:rPr>
              <a:t>This versatile Calypso experience tomato </a:t>
            </a:r>
            <a:r>
              <a:rPr lang="en-GB" sz="1200" b="1" dirty="0" err="1" smtClean="0">
                <a:solidFill>
                  <a:srgbClr val="FF0000"/>
                </a:solidFill>
              </a:rPr>
              <a:t>di</a:t>
            </a:r>
            <a:r>
              <a:rPr lang="en-GB" sz="1200" b="1" dirty="0" smtClean="0">
                <a:solidFill>
                  <a:srgbClr val="FF0000"/>
                </a:solidFill>
              </a:rPr>
              <a:t> </a:t>
            </a:r>
            <a:r>
              <a:rPr lang="en-GB" sz="1200" b="1" dirty="0" err="1" smtClean="0">
                <a:solidFill>
                  <a:srgbClr val="FF0000"/>
                </a:solidFill>
              </a:rPr>
              <a:t>ragu</a:t>
            </a:r>
            <a:r>
              <a:rPr lang="en-GB" sz="1200" b="1" dirty="0" smtClean="0">
                <a:solidFill>
                  <a:srgbClr val="FF0000"/>
                </a:solidFill>
              </a:rPr>
              <a:t> is an all rounder</a:t>
            </a:r>
            <a:r>
              <a:rPr lang="en-GB" sz="1200" dirty="0" smtClean="0"/>
              <a:t>. </a:t>
            </a:r>
            <a:r>
              <a:rPr lang="en-GB" sz="1200" dirty="0" smtClean="0">
                <a:solidFill>
                  <a:schemeClr val="tx1">
                    <a:lumMod val="65000"/>
                    <a:lumOff val="35000"/>
                  </a:schemeClr>
                </a:solidFill>
              </a:rPr>
              <a:t>Apart</a:t>
            </a:r>
          </a:p>
          <a:p>
            <a:pPr>
              <a:buNone/>
            </a:pPr>
            <a:r>
              <a:rPr lang="en-GB" sz="1200" dirty="0" smtClean="0">
                <a:solidFill>
                  <a:schemeClr val="tx1">
                    <a:lumMod val="65000"/>
                    <a:lumOff val="35000"/>
                  </a:schemeClr>
                </a:solidFill>
              </a:rPr>
              <a:t>from the obvious – using it over pasta, it’s great as a jacket potato filling,</a:t>
            </a:r>
          </a:p>
          <a:p>
            <a:pPr>
              <a:buNone/>
            </a:pPr>
            <a:r>
              <a:rPr lang="en-GB" sz="1200" dirty="0" smtClean="0">
                <a:solidFill>
                  <a:schemeClr val="tx1">
                    <a:lumMod val="65000"/>
                    <a:lumOff val="35000"/>
                  </a:schemeClr>
                </a:solidFill>
              </a:rPr>
              <a:t>a sound base for that vegetable </a:t>
            </a:r>
            <a:r>
              <a:rPr lang="en-GB" sz="1200" dirty="0" err="1" smtClean="0">
                <a:solidFill>
                  <a:schemeClr val="tx1">
                    <a:lumMod val="65000"/>
                    <a:lumOff val="35000"/>
                  </a:schemeClr>
                </a:solidFill>
              </a:rPr>
              <a:t>lasagna</a:t>
            </a:r>
            <a:r>
              <a:rPr lang="en-GB" sz="1200" dirty="0" smtClean="0">
                <a:solidFill>
                  <a:schemeClr val="tx1">
                    <a:lumMod val="65000"/>
                    <a:lumOff val="35000"/>
                  </a:schemeClr>
                </a:solidFill>
              </a:rPr>
              <a:t>/soya mince bolognaise, or follow</a:t>
            </a:r>
          </a:p>
          <a:p>
            <a:pPr>
              <a:buNone/>
            </a:pPr>
            <a:r>
              <a:rPr lang="en-GB" sz="1200" dirty="0" smtClean="0">
                <a:solidFill>
                  <a:schemeClr val="tx1">
                    <a:lumMod val="65000"/>
                    <a:lumOff val="35000"/>
                  </a:schemeClr>
                </a:solidFill>
              </a:rPr>
              <a:t>my classy brother and use it as a dip for nacho’s or a veggie burger!… </a:t>
            </a:r>
          </a:p>
          <a:p>
            <a:pPr>
              <a:buNone/>
            </a:pPr>
            <a:endParaRPr lang="en-GB" sz="800" dirty="0" smtClean="0">
              <a:solidFill>
                <a:srgbClr val="FF0000"/>
              </a:solidFill>
            </a:endParaRPr>
          </a:p>
          <a:p>
            <a:pPr>
              <a:buNone/>
            </a:pPr>
            <a:r>
              <a:rPr lang="en-GB" sz="1200" b="1" dirty="0" smtClean="0">
                <a:solidFill>
                  <a:srgbClr val="FF0000"/>
                </a:solidFill>
              </a:rPr>
              <a:t>Serves 4 - Ingredients</a:t>
            </a:r>
          </a:p>
          <a:p>
            <a:pPr>
              <a:buNone/>
            </a:pPr>
            <a:r>
              <a:rPr lang="en-GB" sz="1000" dirty="0" smtClean="0">
                <a:solidFill>
                  <a:schemeClr val="tx1">
                    <a:lumMod val="65000"/>
                    <a:lumOff val="35000"/>
                  </a:schemeClr>
                </a:solidFill>
              </a:rPr>
              <a:t>4 </a:t>
            </a:r>
            <a:r>
              <a:rPr lang="en-GB" sz="1000" dirty="0" err="1" smtClean="0">
                <a:solidFill>
                  <a:schemeClr val="tx1">
                    <a:lumMod val="65000"/>
                    <a:lumOff val="35000"/>
                  </a:schemeClr>
                </a:solidFill>
              </a:rPr>
              <a:t>puppodums</a:t>
            </a:r>
            <a:r>
              <a:rPr lang="en-GB" sz="1000" dirty="0" smtClean="0">
                <a:solidFill>
                  <a:schemeClr val="tx1">
                    <a:lumMod val="65000"/>
                    <a:lumOff val="35000"/>
                  </a:schemeClr>
                </a:solidFill>
              </a:rPr>
              <a:t> (not cooked)</a:t>
            </a:r>
          </a:p>
          <a:p>
            <a:pPr>
              <a:buNone/>
            </a:pPr>
            <a:r>
              <a:rPr lang="it-IT" sz="1000" dirty="0" smtClean="0">
                <a:solidFill>
                  <a:schemeClr val="tx1">
                    <a:lumMod val="65000"/>
                    <a:lumOff val="35000"/>
                  </a:schemeClr>
                </a:solidFill>
              </a:rPr>
              <a:t>2-3 vine tomatoes per person</a:t>
            </a:r>
          </a:p>
          <a:p>
            <a:pPr>
              <a:buNone/>
            </a:pPr>
            <a:r>
              <a:rPr lang="en-GB" sz="1000" dirty="0" smtClean="0">
                <a:solidFill>
                  <a:schemeClr val="tx1">
                    <a:lumMod val="65000"/>
                    <a:lumOff val="35000"/>
                  </a:schemeClr>
                </a:solidFill>
              </a:rPr>
              <a:t>1/2 courgette, roughly cut</a:t>
            </a:r>
          </a:p>
          <a:p>
            <a:pPr>
              <a:buNone/>
            </a:pPr>
            <a:r>
              <a:rPr lang="en-GB" sz="1000" dirty="0" smtClean="0">
                <a:solidFill>
                  <a:schemeClr val="tx1">
                    <a:lumMod val="65000"/>
                    <a:lumOff val="35000"/>
                  </a:schemeClr>
                </a:solidFill>
              </a:rPr>
              <a:t>1 bunch washed top &amp; tailed baby </a:t>
            </a:r>
          </a:p>
          <a:p>
            <a:pPr>
              <a:buNone/>
            </a:pPr>
            <a:r>
              <a:rPr lang="en-GB" sz="1000" dirty="0" smtClean="0">
                <a:solidFill>
                  <a:schemeClr val="tx1">
                    <a:lumMod val="65000"/>
                    <a:lumOff val="35000"/>
                  </a:schemeClr>
                </a:solidFill>
              </a:rPr>
              <a:t>Carrots - cut </a:t>
            </a:r>
          </a:p>
          <a:p>
            <a:pPr>
              <a:buNone/>
            </a:pPr>
            <a:r>
              <a:rPr lang="en-GB" sz="1000" dirty="0" smtClean="0">
                <a:solidFill>
                  <a:schemeClr val="tx1">
                    <a:lumMod val="65000"/>
                    <a:lumOff val="35000"/>
                  </a:schemeClr>
                </a:solidFill>
              </a:rPr>
              <a:t>1 tsp heaped garlic &amp; ginger marinade - </a:t>
            </a:r>
          </a:p>
          <a:p>
            <a:pPr>
              <a:buNone/>
            </a:pPr>
            <a:r>
              <a:rPr lang="en-GB" sz="1000" dirty="0" smtClean="0">
                <a:solidFill>
                  <a:schemeClr val="tx1">
                    <a:lumMod val="65000"/>
                    <a:lumOff val="35000"/>
                  </a:schemeClr>
                </a:solidFill>
              </a:rPr>
              <a:t>(see enclosed recipe)</a:t>
            </a:r>
          </a:p>
          <a:p>
            <a:pPr>
              <a:buNone/>
            </a:pPr>
            <a:r>
              <a:rPr lang="en-GB" sz="1000" dirty="0" smtClean="0">
                <a:solidFill>
                  <a:schemeClr val="tx1">
                    <a:lumMod val="65000"/>
                    <a:lumOff val="35000"/>
                  </a:schemeClr>
                </a:solidFill>
              </a:rPr>
              <a:t>4oz/110gm oyster mushrooms</a:t>
            </a:r>
          </a:p>
          <a:p>
            <a:pPr>
              <a:buNone/>
            </a:pPr>
            <a:r>
              <a:rPr lang="en-GB" sz="1000" dirty="0" smtClean="0">
                <a:solidFill>
                  <a:schemeClr val="tx1">
                    <a:lumMod val="65000"/>
                    <a:lumOff val="35000"/>
                  </a:schemeClr>
                </a:solidFill>
              </a:rPr>
              <a:t>1 small packet of baby corn</a:t>
            </a:r>
          </a:p>
          <a:p>
            <a:pPr>
              <a:buNone/>
            </a:pPr>
            <a:r>
              <a:rPr lang="en-GB" sz="1000" dirty="0" smtClean="0">
                <a:solidFill>
                  <a:schemeClr val="tx1">
                    <a:lumMod val="65000"/>
                    <a:lumOff val="35000"/>
                  </a:schemeClr>
                </a:solidFill>
              </a:rPr>
              <a:t>2 baby </a:t>
            </a:r>
            <a:r>
              <a:rPr lang="en-GB" sz="1000" dirty="0" err="1" smtClean="0">
                <a:solidFill>
                  <a:schemeClr val="tx1">
                    <a:lumMod val="65000"/>
                    <a:lumOff val="35000"/>
                  </a:schemeClr>
                </a:solidFill>
              </a:rPr>
              <a:t>pak</a:t>
            </a:r>
            <a:r>
              <a:rPr lang="en-GB" sz="1000" dirty="0" smtClean="0">
                <a:solidFill>
                  <a:schemeClr val="tx1">
                    <a:lumMod val="65000"/>
                    <a:lumOff val="35000"/>
                  </a:schemeClr>
                </a:solidFill>
              </a:rPr>
              <a:t> or </a:t>
            </a:r>
            <a:r>
              <a:rPr lang="en-GB" sz="1000" dirty="0" err="1" smtClean="0">
                <a:solidFill>
                  <a:schemeClr val="tx1">
                    <a:lumMod val="65000"/>
                    <a:lumOff val="35000"/>
                  </a:schemeClr>
                </a:solidFill>
              </a:rPr>
              <a:t>bok</a:t>
            </a:r>
            <a:r>
              <a:rPr lang="en-GB" sz="1000" dirty="0" smtClean="0">
                <a:solidFill>
                  <a:schemeClr val="tx1">
                    <a:lumMod val="65000"/>
                    <a:lumOff val="35000"/>
                  </a:schemeClr>
                </a:solidFill>
              </a:rPr>
              <a:t> </a:t>
            </a:r>
            <a:r>
              <a:rPr lang="en-GB" sz="1000" dirty="0" err="1" smtClean="0">
                <a:solidFill>
                  <a:schemeClr val="tx1">
                    <a:lumMod val="65000"/>
                    <a:lumOff val="35000"/>
                  </a:schemeClr>
                </a:solidFill>
              </a:rPr>
              <a:t>choy</a:t>
            </a:r>
            <a:r>
              <a:rPr lang="en-GB" sz="1000" dirty="0" smtClean="0">
                <a:solidFill>
                  <a:schemeClr val="tx1">
                    <a:lumMod val="65000"/>
                    <a:lumOff val="35000"/>
                  </a:schemeClr>
                </a:solidFill>
              </a:rPr>
              <a:t> cut in half</a:t>
            </a:r>
          </a:p>
          <a:p>
            <a:pPr>
              <a:buNone/>
            </a:pPr>
            <a:r>
              <a:rPr lang="en-GB" sz="1000" dirty="0" smtClean="0">
                <a:solidFill>
                  <a:schemeClr val="tx1">
                    <a:lumMod val="65000"/>
                    <a:lumOff val="35000"/>
                  </a:schemeClr>
                </a:solidFill>
              </a:rPr>
              <a:t>1 handful mange tout</a:t>
            </a:r>
          </a:p>
          <a:p>
            <a:pPr>
              <a:buNone/>
            </a:pPr>
            <a:r>
              <a:rPr lang="en-GB" sz="1000" dirty="0" smtClean="0">
                <a:solidFill>
                  <a:schemeClr val="tx1">
                    <a:lumMod val="65000"/>
                    <a:lumOff val="35000"/>
                  </a:schemeClr>
                </a:solidFill>
              </a:rPr>
              <a:t>½ jar fyi Seaweed &amp; Tomato Ragu </a:t>
            </a:r>
          </a:p>
          <a:p>
            <a:pPr>
              <a:buNone/>
            </a:pPr>
            <a:r>
              <a:rPr lang="en-GB" sz="1000" dirty="0" smtClean="0">
                <a:solidFill>
                  <a:schemeClr val="tx1">
                    <a:lumMod val="65000"/>
                    <a:lumOff val="35000"/>
                  </a:schemeClr>
                </a:solidFill>
              </a:rPr>
              <a:t>½ tsp Cajun spice</a:t>
            </a:r>
          </a:p>
          <a:p>
            <a:pPr>
              <a:buNone/>
            </a:pPr>
            <a:r>
              <a:rPr lang="en-GB" sz="1000" dirty="0" smtClean="0">
                <a:solidFill>
                  <a:schemeClr val="tx1">
                    <a:lumMod val="65000"/>
                    <a:lumOff val="35000"/>
                  </a:schemeClr>
                </a:solidFill>
              </a:rPr>
              <a:t>Milled salt &amp; pepper</a:t>
            </a:r>
          </a:p>
          <a:p>
            <a:pPr>
              <a:buNone/>
            </a:pPr>
            <a:r>
              <a:rPr lang="en-GB" sz="1000" dirty="0" smtClean="0">
                <a:solidFill>
                  <a:schemeClr val="tx1">
                    <a:lumMod val="65000"/>
                    <a:lumOff val="35000"/>
                  </a:schemeClr>
                </a:solidFill>
              </a:rPr>
              <a:t>Olive oil for frying </a:t>
            </a:r>
          </a:p>
          <a:p>
            <a:pPr>
              <a:buNone/>
            </a:pPr>
            <a:r>
              <a:rPr lang="en-GB" sz="1000" dirty="0" smtClean="0">
                <a:solidFill>
                  <a:schemeClr val="tx1">
                    <a:lumMod val="65000"/>
                    <a:lumOff val="35000"/>
                  </a:schemeClr>
                </a:solidFill>
              </a:rPr>
              <a:t>Handful of mixed </a:t>
            </a:r>
            <a:r>
              <a:rPr lang="en-GB" sz="1000" dirty="0" err="1" smtClean="0">
                <a:solidFill>
                  <a:schemeClr val="tx1">
                    <a:lumMod val="65000"/>
                    <a:lumOff val="35000"/>
                  </a:schemeClr>
                </a:solidFill>
              </a:rPr>
              <a:t>mung</a:t>
            </a:r>
            <a:r>
              <a:rPr lang="en-GB" sz="1000" dirty="0" smtClean="0">
                <a:solidFill>
                  <a:schemeClr val="tx1">
                    <a:lumMod val="65000"/>
                    <a:lumOff val="35000"/>
                  </a:schemeClr>
                </a:solidFill>
              </a:rPr>
              <a:t> bean or bean sprouts </a:t>
            </a:r>
          </a:p>
          <a:p>
            <a:pPr>
              <a:buNone/>
            </a:pPr>
            <a:r>
              <a:rPr lang="en-GB" sz="1000" dirty="0" smtClean="0">
                <a:solidFill>
                  <a:schemeClr val="tx1">
                    <a:lumMod val="65000"/>
                    <a:lumOff val="35000"/>
                  </a:schemeClr>
                </a:solidFill>
              </a:rPr>
              <a:t>1 tbsp chopped herbs - see enclosed recipe</a:t>
            </a:r>
            <a:endParaRPr lang="en-GB" sz="1000" dirty="0">
              <a:solidFill>
                <a:schemeClr val="tx1">
                  <a:lumMod val="65000"/>
                  <a:lumOff val="35000"/>
                </a:schemeClr>
              </a:solidFill>
              <a:latin typeface="Arial Black" pitchFamily="34" charset="0"/>
            </a:endParaRPr>
          </a:p>
        </p:txBody>
      </p:sp>
      <p:sp>
        <p:nvSpPr>
          <p:cNvPr id="6" name="Content Placeholder 5"/>
          <p:cNvSpPr>
            <a:spLocks noGrp="1"/>
          </p:cNvSpPr>
          <p:nvPr>
            <p:ph sz="half" idx="2"/>
          </p:nvPr>
        </p:nvSpPr>
        <p:spPr>
          <a:xfrm>
            <a:off x="3000364" y="2857496"/>
            <a:ext cx="5786478" cy="3286148"/>
          </a:xfrm>
        </p:spPr>
        <p:txBody>
          <a:bodyPr>
            <a:noAutofit/>
          </a:bodyPr>
          <a:lstStyle/>
          <a:p>
            <a:endParaRPr lang="en-GB" sz="1000" dirty="0" smtClean="0"/>
          </a:p>
          <a:p>
            <a:endParaRPr lang="en-GB" sz="1000" dirty="0" smtClean="0"/>
          </a:p>
          <a:p>
            <a:pPr>
              <a:buNone/>
            </a:pPr>
            <a:r>
              <a:rPr lang="en-GB" sz="1000" b="1" dirty="0" smtClean="0">
                <a:solidFill>
                  <a:srgbClr val="FF0000"/>
                </a:solidFill>
              </a:rPr>
              <a:t>Method:-</a:t>
            </a:r>
          </a:p>
          <a:p>
            <a:pPr>
              <a:buNone/>
            </a:pPr>
            <a:r>
              <a:rPr lang="en-GB" sz="1000" dirty="0" smtClean="0">
                <a:solidFill>
                  <a:schemeClr val="tx1">
                    <a:lumMod val="65000"/>
                    <a:lumOff val="35000"/>
                  </a:schemeClr>
                </a:solidFill>
              </a:rPr>
              <a:t>Place the </a:t>
            </a:r>
            <a:r>
              <a:rPr lang="en-GB" sz="1000" dirty="0" err="1" smtClean="0">
                <a:solidFill>
                  <a:schemeClr val="tx1">
                    <a:lumMod val="65000"/>
                    <a:lumOff val="35000"/>
                  </a:schemeClr>
                </a:solidFill>
              </a:rPr>
              <a:t>puppodums</a:t>
            </a:r>
            <a:r>
              <a:rPr lang="en-GB" sz="1000" dirty="0" smtClean="0">
                <a:solidFill>
                  <a:schemeClr val="tx1">
                    <a:lumMod val="65000"/>
                    <a:lumOff val="35000"/>
                  </a:schemeClr>
                </a:solidFill>
              </a:rPr>
              <a:t> Into a deep pan or chip fryer. With metal tongs whoosh gently around in the oil so it</a:t>
            </a:r>
          </a:p>
          <a:p>
            <a:pPr>
              <a:buNone/>
            </a:pPr>
            <a:r>
              <a:rPr lang="en-GB" sz="1000" dirty="0" smtClean="0">
                <a:solidFill>
                  <a:schemeClr val="tx1">
                    <a:lumMod val="65000"/>
                    <a:lumOff val="35000"/>
                  </a:schemeClr>
                </a:solidFill>
              </a:rPr>
              <a:t>then expands (approx 5 sec’s), shake off excess oil then place </a:t>
            </a:r>
            <a:r>
              <a:rPr lang="en-GB" sz="1000" dirty="0" err="1" smtClean="0">
                <a:solidFill>
                  <a:schemeClr val="tx1">
                    <a:lumMod val="65000"/>
                    <a:lumOff val="35000"/>
                  </a:schemeClr>
                </a:solidFill>
              </a:rPr>
              <a:t>puppodums</a:t>
            </a:r>
            <a:r>
              <a:rPr lang="en-GB" sz="1000" dirty="0" smtClean="0">
                <a:solidFill>
                  <a:schemeClr val="tx1">
                    <a:lumMod val="65000"/>
                    <a:lumOff val="35000"/>
                  </a:schemeClr>
                </a:solidFill>
              </a:rPr>
              <a:t> over a mould. Press down quickly</a:t>
            </a:r>
          </a:p>
          <a:p>
            <a:pPr>
              <a:buNone/>
            </a:pPr>
            <a:r>
              <a:rPr lang="en-GB" sz="1000" dirty="0" smtClean="0">
                <a:solidFill>
                  <a:schemeClr val="tx1">
                    <a:lumMod val="65000"/>
                    <a:lumOff val="35000"/>
                  </a:schemeClr>
                </a:solidFill>
              </a:rPr>
              <a:t>and gently with a cloth to form a basket shape. Drain off onto kitchen paper and set aside until needed. Into</a:t>
            </a:r>
          </a:p>
          <a:p>
            <a:pPr>
              <a:buNone/>
            </a:pPr>
            <a:r>
              <a:rPr lang="en-GB" sz="1000" dirty="0" smtClean="0">
                <a:solidFill>
                  <a:schemeClr val="tx1">
                    <a:lumMod val="65000"/>
                    <a:lumOff val="35000"/>
                  </a:schemeClr>
                </a:solidFill>
              </a:rPr>
              <a:t>a clean small bowl, add the mushrooms, </a:t>
            </a:r>
            <a:r>
              <a:rPr lang="en-GB" sz="1000" dirty="0" err="1" smtClean="0">
                <a:solidFill>
                  <a:schemeClr val="tx1">
                    <a:lumMod val="65000"/>
                    <a:lumOff val="35000"/>
                  </a:schemeClr>
                </a:solidFill>
              </a:rPr>
              <a:t>bok</a:t>
            </a:r>
            <a:r>
              <a:rPr lang="en-GB" sz="1000" dirty="0" smtClean="0">
                <a:solidFill>
                  <a:schemeClr val="tx1">
                    <a:lumMod val="65000"/>
                    <a:lumOff val="35000"/>
                  </a:schemeClr>
                </a:solidFill>
              </a:rPr>
              <a:t> or </a:t>
            </a:r>
            <a:r>
              <a:rPr lang="en-GB" sz="1000" dirty="0" err="1" smtClean="0">
                <a:solidFill>
                  <a:schemeClr val="tx1">
                    <a:lumMod val="65000"/>
                    <a:lumOff val="35000"/>
                  </a:schemeClr>
                </a:solidFill>
              </a:rPr>
              <a:t>pak</a:t>
            </a:r>
            <a:r>
              <a:rPr lang="en-GB" sz="1000" dirty="0" smtClean="0">
                <a:solidFill>
                  <a:schemeClr val="tx1">
                    <a:lumMod val="65000"/>
                    <a:lumOff val="35000"/>
                  </a:schemeClr>
                </a:solidFill>
              </a:rPr>
              <a:t> </a:t>
            </a:r>
            <a:r>
              <a:rPr lang="en-GB" sz="1000" dirty="0" err="1" smtClean="0">
                <a:solidFill>
                  <a:schemeClr val="tx1">
                    <a:lumMod val="65000"/>
                    <a:lumOff val="35000"/>
                  </a:schemeClr>
                </a:solidFill>
              </a:rPr>
              <a:t>choy</a:t>
            </a:r>
            <a:r>
              <a:rPr lang="en-GB" sz="1000" dirty="0" smtClean="0">
                <a:solidFill>
                  <a:schemeClr val="tx1">
                    <a:lumMod val="65000"/>
                    <a:lumOff val="35000"/>
                  </a:schemeClr>
                </a:solidFill>
              </a:rPr>
              <a:t>, garlic and ginger marinade, Cajun spice, milled salt</a:t>
            </a:r>
          </a:p>
          <a:p>
            <a:pPr>
              <a:buNone/>
            </a:pPr>
            <a:r>
              <a:rPr lang="en-GB" sz="1000" dirty="0" smtClean="0">
                <a:solidFill>
                  <a:schemeClr val="tx1">
                    <a:lumMod val="65000"/>
                    <a:lumOff val="35000"/>
                  </a:schemeClr>
                </a:solidFill>
              </a:rPr>
              <a:t>&amp; pepper and dash of olive oil. Mix well and leave to one side. Into pan of boiling water add the carrots,</a:t>
            </a:r>
          </a:p>
          <a:p>
            <a:pPr>
              <a:buNone/>
            </a:pPr>
            <a:r>
              <a:rPr lang="en-GB" sz="1000" dirty="0" smtClean="0">
                <a:solidFill>
                  <a:schemeClr val="tx1">
                    <a:lumMod val="65000"/>
                    <a:lumOff val="35000"/>
                  </a:schemeClr>
                </a:solidFill>
              </a:rPr>
              <a:t>baby corn, mange tout &amp; courgettes, remove after 1 minute, drain well (do not cool), set aside until needed. </a:t>
            </a:r>
          </a:p>
          <a:p>
            <a:pPr>
              <a:buNone/>
            </a:pPr>
            <a:endParaRPr lang="en-GB" sz="1000" dirty="0" smtClean="0">
              <a:solidFill>
                <a:schemeClr val="tx1">
                  <a:lumMod val="65000"/>
                  <a:lumOff val="35000"/>
                </a:schemeClr>
              </a:solidFill>
            </a:endParaRPr>
          </a:p>
          <a:p>
            <a:pPr>
              <a:buNone/>
            </a:pPr>
            <a:r>
              <a:rPr lang="en-GB" sz="1000" dirty="0" smtClean="0">
                <a:solidFill>
                  <a:schemeClr val="tx1">
                    <a:lumMod val="65000"/>
                    <a:lumOff val="35000"/>
                  </a:schemeClr>
                </a:solidFill>
              </a:rPr>
              <a:t>Onto a foiled baking tray, place the vine tomatoes and dribble over a little extra virgin or olive oil, season</a:t>
            </a:r>
          </a:p>
          <a:p>
            <a:pPr>
              <a:buNone/>
            </a:pPr>
            <a:r>
              <a:rPr lang="en-GB" sz="1000" dirty="0" smtClean="0">
                <a:solidFill>
                  <a:schemeClr val="tx1">
                    <a:lumMod val="65000"/>
                    <a:lumOff val="35000"/>
                  </a:schemeClr>
                </a:solidFill>
              </a:rPr>
              <a:t>and grill on medium heat for approx 10-15 </a:t>
            </a:r>
            <a:r>
              <a:rPr lang="en-GB" sz="1000" dirty="0" err="1" smtClean="0">
                <a:solidFill>
                  <a:schemeClr val="tx1">
                    <a:lumMod val="65000"/>
                    <a:lumOff val="35000"/>
                  </a:schemeClr>
                </a:solidFill>
              </a:rPr>
              <a:t>mins</a:t>
            </a:r>
            <a:r>
              <a:rPr lang="en-GB" sz="1000" dirty="0" smtClean="0">
                <a:solidFill>
                  <a:schemeClr val="tx1">
                    <a:lumMod val="65000"/>
                    <a:lumOff val="35000"/>
                  </a:schemeClr>
                </a:solidFill>
              </a:rPr>
              <a:t> depending on size. Then take your warm plates and place</a:t>
            </a:r>
          </a:p>
          <a:p>
            <a:pPr>
              <a:buNone/>
            </a:pPr>
            <a:r>
              <a:rPr lang="en-GB" sz="1000" dirty="0" smtClean="0">
                <a:solidFill>
                  <a:schemeClr val="tx1">
                    <a:lumMod val="65000"/>
                    <a:lumOff val="35000"/>
                  </a:schemeClr>
                </a:solidFill>
              </a:rPr>
              <a:t>the </a:t>
            </a:r>
            <a:r>
              <a:rPr lang="en-GB" sz="1000" dirty="0" err="1" smtClean="0">
                <a:solidFill>
                  <a:schemeClr val="tx1">
                    <a:lumMod val="65000"/>
                    <a:lumOff val="35000"/>
                  </a:schemeClr>
                </a:solidFill>
              </a:rPr>
              <a:t>puppodums</a:t>
            </a:r>
            <a:r>
              <a:rPr lang="en-GB" sz="1000" dirty="0" smtClean="0">
                <a:solidFill>
                  <a:schemeClr val="tx1">
                    <a:lumMod val="65000"/>
                    <a:lumOff val="35000"/>
                  </a:schemeClr>
                </a:solidFill>
              </a:rPr>
              <a:t> baskets in the centre. Open the tomato </a:t>
            </a:r>
            <a:r>
              <a:rPr lang="en-GB" sz="1000" dirty="0" err="1" smtClean="0">
                <a:solidFill>
                  <a:schemeClr val="tx1">
                    <a:lumMod val="65000"/>
                    <a:lumOff val="35000"/>
                  </a:schemeClr>
                </a:solidFill>
              </a:rPr>
              <a:t>ragu</a:t>
            </a:r>
            <a:r>
              <a:rPr lang="en-GB" sz="1000" dirty="0" smtClean="0">
                <a:solidFill>
                  <a:schemeClr val="tx1">
                    <a:lumMod val="65000"/>
                    <a:lumOff val="35000"/>
                  </a:schemeClr>
                </a:solidFill>
              </a:rPr>
              <a:t> and warm gently, keeping to one side. Into a</a:t>
            </a:r>
          </a:p>
          <a:p>
            <a:pPr>
              <a:buNone/>
            </a:pPr>
            <a:r>
              <a:rPr lang="en-GB" sz="1000" dirty="0" smtClean="0">
                <a:solidFill>
                  <a:schemeClr val="tx1">
                    <a:lumMod val="65000"/>
                    <a:lumOff val="35000"/>
                  </a:schemeClr>
                </a:solidFill>
              </a:rPr>
              <a:t>separate heated Wok or frying pan add a dash of olive oil then add your mushrooms, </a:t>
            </a:r>
            <a:r>
              <a:rPr lang="en-GB" sz="1000" dirty="0" err="1" smtClean="0">
                <a:solidFill>
                  <a:schemeClr val="tx1">
                    <a:lumMod val="65000"/>
                    <a:lumOff val="35000"/>
                  </a:schemeClr>
                </a:solidFill>
              </a:rPr>
              <a:t>pak</a:t>
            </a:r>
            <a:r>
              <a:rPr lang="en-GB" sz="1000" dirty="0" smtClean="0">
                <a:solidFill>
                  <a:schemeClr val="tx1">
                    <a:lumMod val="65000"/>
                    <a:lumOff val="35000"/>
                  </a:schemeClr>
                </a:solidFill>
              </a:rPr>
              <a:t> or </a:t>
            </a:r>
            <a:r>
              <a:rPr lang="en-GB" sz="1000" dirty="0" err="1" smtClean="0">
                <a:solidFill>
                  <a:schemeClr val="tx1">
                    <a:lumMod val="65000"/>
                    <a:lumOff val="35000"/>
                  </a:schemeClr>
                </a:solidFill>
              </a:rPr>
              <a:t>bok</a:t>
            </a:r>
            <a:r>
              <a:rPr lang="en-GB" sz="1000" dirty="0" smtClean="0">
                <a:solidFill>
                  <a:schemeClr val="tx1">
                    <a:lumMod val="65000"/>
                    <a:lumOff val="35000"/>
                  </a:schemeClr>
                </a:solidFill>
              </a:rPr>
              <a:t> </a:t>
            </a:r>
            <a:r>
              <a:rPr lang="en-GB" sz="1000" dirty="0" err="1" smtClean="0">
                <a:solidFill>
                  <a:schemeClr val="tx1">
                    <a:lumMod val="65000"/>
                    <a:lumOff val="35000"/>
                  </a:schemeClr>
                </a:solidFill>
              </a:rPr>
              <a:t>choy</a:t>
            </a:r>
            <a:r>
              <a:rPr lang="en-GB" sz="1000" dirty="0" smtClean="0">
                <a:solidFill>
                  <a:schemeClr val="tx1">
                    <a:lumMod val="65000"/>
                    <a:lumOff val="35000"/>
                  </a:schemeClr>
                </a:solidFill>
              </a:rPr>
              <a:t>,</a:t>
            </a:r>
          </a:p>
          <a:p>
            <a:pPr>
              <a:buNone/>
            </a:pPr>
            <a:r>
              <a:rPr lang="en-GB" sz="1000" dirty="0" smtClean="0">
                <a:solidFill>
                  <a:schemeClr val="tx1">
                    <a:lumMod val="65000"/>
                    <a:lumOff val="35000"/>
                  </a:schemeClr>
                </a:solidFill>
              </a:rPr>
              <a:t>chopped vegetables and herbs; sizzle, sizzle, for a couple of minutes, along with </a:t>
            </a:r>
            <a:r>
              <a:rPr lang="en-GB" sz="1000" dirty="0" err="1" smtClean="0">
                <a:solidFill>
                  <a:schemeClr val="tx1">
                    <a:lumMod val="65000"/>
                    <a:lumOff val="35000"/>
                  </a:schemeClr>
                </a:solidFill>
              </a:rPr>
              <a:t>mung</a:t>
            </a:r>
            <a:r>
              <a:rPr lang="en-GB" sz="1000" dirty="0" smtClean="0">
                <a:solidFill>
                  <a:schemeClr val="tx1">
                    <a:lumMod val="65000"/>
                    <a:lumOff val="35000"/>
                  </a:schemeClr>
                </a:solidFill>
              </a:rPr>
              <a:t> or mixed bean</a:t>
            </a:r>
          </a:p>
          <a:p>
            <a:pPr>
              <a:buNone/>
            </a:pPr>
            <a:r>
              <a:rPr lang="en-GB" sz="1000" dirty="0" smtClean="0">
                <a:solidFill>
                  <a:schemeClr val="tx1">
                    <a:lumMod val="65000"/>
                    <a:lumOff val="35000"/>
                  </a:schemeClr>
                </a:solidFill>
              </a:rPr>
              <a:t>sprouts, and chopped herbs. Scoop into </a:t>
            </a:r>
            <a:r>
              <a:rPr lang="en-GB" sz="1000" dirty="0" err="1" smtClean="0">
                <a:solidFill>
                  <a:schemeClr val="tx1">
                    <a:lumMod val="65000"/>
                    <a:lumOff val="35000"/>
                  </a:schemeClr>
                </a:solidFill>
              </a:rPr>
              <a:t>puppodums</a:t>
            </a:r>
            <a:r>
              <a:rPr lang="en-GB" sz="1000" dirty="0" smtClean="0">
                <a:solidFill>
                  <a:schemeClr val="tx1">
                    <a:lumMod val="65000"/>
                    <a:lumOff val="35000"/>
                  </a:schemeClr>
                </a:solidFill>
              </a:rPr>
              <a:t> baskets. Gently spoon the tomato </a:t>
            </a:r>
            <a:r>
              <a:rPr lang="en-GB" sz="1000" dirty="0" err="1" smtClean="0">
                <a:solidFill>
                  <a:schemeClr val="tx1">
                    <a:lumMod val="65000"/>
                    <a:lumOff val="35000"/>
                  </a:schemeClr>
                </a:solidFill>
              </a:rPr>
              <a:t>ragu</a:t>
            </a:r>
            <a:r>
              <a:rPr lang="en-GB" sz="1000" dirty="0" smtClean="0">
                <a:solidFill>
                  <a:schemeClr val="tx1">
                    <a:lumMod val="65000"/>
                    <a:lumOff val="35000"/>
                  </a:schemeClr>
                </a:solidFill>
              </a:rPr>
              <a:t> around the</a:t>
            </a:r>
          </a:p>
          <a:p>
            <a:pPr>
              <a:buNone/>
            </a:pPr>
            <a:r>
              <a:rPr lang="en-GB" sz="1000" dirty="0" smtClean="0">
                <a:solidFill>
                  <a:schemeClr val="tx1">
                    <a:lumMod val="65000"/>
                    <a:lumOff val="35000"/>
                  </a:schemeClr>
                </a:solidFill>
              </a:rPr>
              <a:t>plate or serve separately, garnish with grilled vine tomatoes. Enjoy. </a:t>
            </a:r>
            <a:endParaRPr lang="en-GB" sz="1000" dirty="0">
              <a:solidFill>
                <a:schemeClr val="tx1">
                  <a:lumMod val="65000"/>
                  <a:lumOff val="35000"/>
                </a:schemeClr>
              </a:solidFill>
            </a:endParaRPr>
          </a:p>
        </p:txBody>
      </p:sp>
      <p:pic>
        <p:nvPicPr>
          <p:cNvPr id="7" name="Picture 6" descr="IMG_0731a.jpg"/>
          <p:cNvPicPr>
            <a:picLocks noChangeAspect="1"/>
          </p:cNvPicPr>
          <p:nvPr/>
        </p:nvPicPr>
        <p:blipFill>
          <a:blip r:embed="rId2" cstate="print"/>
          <a:stretch>
            <a:fillRect/>
          </a:stretch>
        </p:blipFill>
        <p:spPr>
          <a:xfrm>
            <a:off x="5500694" y="1479603"/>
            <a:ext cx="2428892" cy="15922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err="1" smtClean="0">
                <a:solidFill>
                  <a:schemeClr val="tx1">
                    <a:lumMod val="50000"/>
                    <a:lumOff val="50000"/>
                  </a:schemeClr>
                </a:solidFill>
                <a:latin typeface="Arial Black" pitchFamily="34" charset="0"/>
              </a:rPr>
              <a:t>HALLOUMI</a:t>
            </a:r>
            <a:r>
              <a:rPr lang="en-GB" sz="3200" dirty="0" smtClean="0">
                <a:solidFill>
                  <a:schemeClr val="tx1">
                    <a:lumMod val="50000"/>
                    <a:lumOff val="50000"/>
                  </a:schemeClr>
                </a:solidFill>
                <a:latin typeface="Arial Black" pitchFamily="34" charset="0"/>
              </a:rPr>
              <a:t> &amp; PESTO </a:t>
            </a:r>
            <a:endParaRPr lang="en-GB" dirty="0">
              <a:solidFill>
                <a:schemeClr val="tx1">
                  <a:lumMod val="50000"/>
                  <a:lumOff val="50000"/>
                </a:schemeClr>
              </a:solidFill>
              <a:latin typeface="Arial Black" pitchFamily="34" charset="0"/>
            </a:endParaRPr>
          </a:p>
        </p:txBody>
      </p:sp>
      <p:sp>
        <p:nvSpPr>
          <p:cNvPr id="5" name="Title 3"/>
          <p:cNvSpPr>
            <a:spLocks noGrp="1"/>
          </p:cNvSpPr>
          <p:nvPr>
            <p:ph sz="half" idx="1"/>
          </p:nvPr>
        </p:nvSpPr>
        <p:spPr>
          <a:xfrm>
            <a:off x="457200" y="1671638"/>
            <a:ext cx="4757742" cy="4614882"/>
          </a:xfrm>
        </p:spPr>
        <p:txBody>
          <a:bodyPr>
            <a:noAutofit/>
          </a:bodyPr>
          <a:lstStyle/>
          <a:p>
            <a:pPr>
              <a:buNone/>
            </a:pPr>
            <a:r>
              <a:rPr lang="en-GB" sz="1200" b="1" dirty="0" smtClean="0">
                <a:solidFill>
                  <a:srgbClr val="FF0000"/>
                </a:solidFill>
              </a:rPr>
              <a:t>Serves 4 – Ingredients</a:t>
            </a:r>
          </a:p>
          <a:p>
            <a:pPr>
              <a:buNone/>
            </a:pPr>
            <a:r>
              <a:rPr lang="en-GB" sz="1050" dirty="0" smtClean="0">
                <a:solidFill>
                  <a:schemeClr val="tx1">
                    <a:lumMod val="65000"/>
                    <a:lumOff val="35000"/>
                  </a:schemeClr>
                </a:solidFill>
              </a:rPr>
              <a:t>2 packets of </a:t>
            </a:r>
            <a:r>
              <a:rPr lang="en-GB" sz="1050" dirty="0" err="1" smtClean="0">
                <a:solidFill>
                  <a:schemeClr val="tx1">
                    <a:lumMod val="65000"/>
                    <a:lumOff val="35000"/>
                  </a:schemeClr>
                </a:solidFill>
              </a:rPr>
              <a:t>Halloumi</a:t>
            </a:r>
            <a:r>
              <a:rPr lang="en-GB" sz="1050" dirty="0" smtClean="0">
                <a:solidFill>
                  <a:schemeClr val="tx1">
                    <a:lumMod val="65000"/>
                    <a:lumOff val="35000"/>
                  </a:schemeClr>
                </a:solidFill>
              </a:rPr>
              <a:t> cheese, cut in </a:t>
            </a:r>
          </a:p>
          <a:p>
            <a:pPr>
              <a:buNone/>
            </a:pPr>
            <a:r>
              <a:rPr lang="en-GB" sz="1050" dirty="0" smtClean="0">
                <a:solidFill>
                  <a:schemeClr val="tx1">
                    <a:lumMod val="65000"/>
                    <a:lumOff val="35000"/>
                  </a:schemeClr>
                </a:solidFill>
              </a:rPr>
              <a:t>half and half again giving you 4 pieces </a:t>
            </a:r>
          </a:p>
          <a:p>
            <a:pPr>
              <a:buNone/>
            </a:pPr>
            <a:r>
              <a:rPr lang="en-GB" sz="1050" dirty="0" smtClean="0">
                <a:solidFill>
                  <a:schemeClr val="tx1">
                    <a:lumMod val="65000"/>
                    <a:lumOff val="35000"/>
                  </a:schemeClr>
                </a:solidFill>
              </a:rPr>
              <a:t>per packet (2 slices per person)</a:t>
            </a:r>
          </a:p>
          <a:p>
            <a:pPr>
              <a:buNone/>
            </a:pPr>
            <a:r>
              <a:rPr lang="en-GB" sz="1050" dirty="0" smtClean="0">
                <a:solidFill>
                  <a:schemeClr val="tx1">
                    <a:lumMod val="65000"/>
                    <a:lumOff val="35000"/>
                  </a:schemeClr>
                </a:solidFill>
              </a:rPr>
              <a:t>1 fresh lime, </a:t>
            </a:r>
            <a:r>
              <a:rPr lang="en-GB" sz="1050" dirty="0" err="1" smtClean="0">
                <a:solidFill>
                  <a:schemeClr val="tx1">
                    <a:lumMod val="65000"/>
                    <a:lumOff val="35000"/>
                  </a:schemeClr>
                </a:solidFill>
              </a:rPr>
              <a:t>zested</a:t>
            </a:r>
            <a:r>
              <a:rPr lang="en-GB" sz="1050" dirty="0" smtClean="0">
                <a:solidFill>
                  <a:schemeClr val="tx1">
                    <a:lumMod val="65000"/>
                    <a:lumOff val="35000"/>
                  </a:schemeClr>
                </a:solidFill>
              </a:rPr>
              <a:t> </a:t>
            </a:r>
          </a:p>
          <a:p>
            <a:pPr>
              <a:buNone/>
            </a:pPr>
            <a:r>
              <a:rPr lang="en-GB" sz="1050" dirty="0" smtClean="0">
                <a:solidFill>
                  <a:schemeClr val="tx1">
                    <a:lumMod val="65000"/>
                    <a:lumOff val="35000"/>
                  </a:schemeClr>
                </a:solidFill>
              </a:rPr>
              <a:t>Olive oil</a:t>
            </a:r>
          </a:p>
          <a:p>
            <a:pPr>
              <a:buNone/>
            </a:pPr>
            <a:r>
              <a:rPr lang="en-GB" sz="1050" dirty="0" smtClean="0">
                <a:solidFill>
                  <a:schemeClr val="tx1">
                    <a:lumMod val="65000"/>
                    <a:lumOff val="35000"/>
                  </a:schemeClr>
                </a:solidFill>
              </a:rPr>
              <a:t>1 tbsp of garlic &amp; ginger marinade</a:t>
            </a:r>
          </a:p>
          <a:p>
            <a:pPr>
              <a:buNone/>
            </a:pPr>
            <a:r>
              <a:rPr lang="en-GB" sz="1050" dirty="0" smtClean="0">
                <a:solidFill>
                  <a:schemeClr val="tx1">
                    <a:lumMod val="65000"/>
                    <a:lumOff val="35000"/>
                  </a:schemeClr>
                </a:solidFill>
              </a:rPr>
              <a:t>1 tsp </a:t>
            </a:r>
            <a:r>
              <a:rPr lang="en-GB" sz="1050" dirty="0" err="1" smtClean="0">
                <a:solidFill>
                  <a:schemeClr val="tx1">
                    <a:lumMod val="65000"/>
                    <a:lumOff val="35000"/>
                  </a:schemeClr>
                </a:solidFill>
              </a:rPr>
              <a:t>nasi</a:t>
            </a:r>
            <a:r>
              <a:rPr lang="en-GB" sz="1050" dirty="0" smtClean="0">
                <a:solidFill>
                  <a:schemeClr val="tx1">
                    <a:lumMod val="65000"/>
                    <a:lumOff val="35000"/>
                  </a:schemeClr>
                </a:solidFill>
              </a:rPr>
              <a:t> goring (Indonesian dried </a:t>
            </a:r>
          </a:p>
          <a:p>
            <a:pPr>
              <a:buNone/>
            </a:pPr>
            <a:r>
              <a:rPr lang="en-GB" sz="1050" dirty="0" smtClean="0">
                <a:solidFill>
                  <a:schemeClr val="tx1">
                    <a:lumMod val="65000"/>
                    <a:lumOff val="35000"/>
                  </a:schemeClr>
                </a:solidFill>
              </a:rPr>
              <a:t>vegetables)</a:t>
            </a:r>
          </a:p>
          <a:p>
            <a:pPr>
              <a:buNone/>
            </a:pPr>
            <a:r>
              <a:rPr lang="en-GB" sz="1050" dirty="0" smtClean="0">
                <a:solidFill>
                  <a:schemeClr val="tx1">
                    <a:lumMod val="65000"/>
                    <a:lumOff val="35000"/>
                  </a:schemeClr>
                </a:solidFill>
              </a:rPr>
              <a:t>Milled sea salt</a:t>
            </a:r>
          </a:p>
          <a:p>
            <a:pPr>
              <a:buNone/>
            </a:pPr>
            <a:r>
              <a:rPr lang="en-GB" sz="1050" dirty="0" smtClean="0">
                <a:solidFill>
                  <a:schemeClr val="tx1">
                    <a:lumMod val="65000"/>
                    <a:lumOff val="35000"/>
                  </a:schemeClr>
                </a:solidFill>
              </a:rPr>
              <a:t>Milled black pepper</a:t>
            </a:r>
          </a:p>
          <a:p>
            <a:pPr>
              <a:buNone/>
            </a:pPr>
            <a:r>
              <a:rPr lang="en-GB" sz="1050" dirty="0" smtClean="0">
                <a:solidFill>
                  <a:schemeClr val="tx1">
                    <a:lumMod val="65000"/>
                    <a:lumOff val="35000"/>
                  </a:schemeClr>
                </a:solidFill>
              </a:rPr>
              <a:t>1 lb (450gm) washed new local </a:t>
            </a:r>
          </a:p>
          <a:p>
            <a:pPr>
              <a:buNone/>
            </a:pPr>
            <a:r>
              <a:rPr lang="en-GB" sz="1050" dirty="0" smtClean="0">
                <a:solidFill>
                  <a:schemeClr val="tx1">
                    <a:lumMod val="65000"/>
                    <a:lumOff val="35000"/>
                  </a:schemeClr>
                </a:solidFill>
              </a:rPr>
              <a:t>potatoes</a:t>
            </a:r>
          </a:p>
          <a:p>
            <a:pPr>
              <a:buNone/>
            </a:pPr>
            <a:r>
              <a:rPr lang="en-GB" sz="1050" dirty="0" smtClean="0">
                <a:solidFill>
                  <a:schemeClr val="tx1">
                    <a:lumMod val="65000"/>
                    <a:lumOff val="35000"/>
                  </a:schemeClr>
                </a:solidFill>
              </a:rPr>
              <a:t>6 tbsp of fyi Lavender &amp; Seaweed Pesto</a:t>
            </a:r>
          </a:p>
          <a:p>
            <a:pPr>
              <a:buNone/>
            </a:pPr>
            <a:r>
              <a:rPr lang="en-GB" sz="1050" dirty="0" smtClean="0">
                <a:solidFill>
                  <a:schemeClr val="tx1">
                    <a:lumMod val="65000"/>
                    <a:lumOff val="35000"/>
                  </a:schemeClr>
                </a:solidFill>
              </a:rPr>
              <a:t>2 tbsp of fyi Seaweed &amp; Tomato Ragu </a:t>
            </a:r>
          </a:p>
          <a:p>
            <a:pPr>
              <a:buNone/>
            </a:pPr>
            <a:r>
              <a:rPr lang="en-GB" sz="1050" dirty="0" smtClean="0">
                <a:solidFill>
                  <a:schemeClr val="tx1">
                    <a:lumMod val="65000"/>
                    <a:lumOff val="35000"/>
                  </a:schemeClr>
                </a:solidFill>
              </a:rPr>
              <a:t>1oz/25gm slightly salted butter melted </a:t>
            </a:r>
          </a:p>
          <a:p>
            <a:pPr>
              <a:buNone/>
            </a:pPr>
            <a:r>
              <a:rPr lang="en-GB" sz="1050" dirty="0" smtClean="0">
                <a:solidFill>
                  <a:schemeClr val="tx1">
                    <a:lumMod val="65000"/>
                    <a:lumOff val="35000"/>
                  </a:schemeClr>
                </a:solidFill>
              </a:rPr>
              <a:t>without sediment</a:t>
            </a:r>
          </a:p>
          <a:p>
            <a:pPr>
              <a:buNone/>
            </a:pPr>
            <a:r>
              <a:rPr lang="en-GB" sz="1050" dirty="0" smtClean="0">
                <a:solidFill>
                  <a:schemeClr val="tx1">
                    <a:lumMod val="65000"/>
                    <a:lumOff val="35000"/>
                  </a:schemeClr>
                </a:solidFill>
              </a:rPr>
              <a:t>25ml dry white regional wine</a:t>
            </a:r>
          </a:p>
          <a:p>
            <a:pPr>
              <a:buNone/>
            </a:pPr>
            <a:r>
              <a:rPr lang="en-GB" sz="1050" dirty="0" smtClean="0">
                <a:solidFill>
                  <a:schemeClr val="tx1">
                    <a:lumMod val="65000"/>
                    <a:lumOff val="35000"/>
                  </a:schemeClr>
                </a:solidFill>
              </a:rPr>
              <a:t>Pinch vegetable stock cube or vegetable </a:t>
            </a:r>
          </a:p>
          <a:p>
            <a:pPr>
              <a:buNone/>
            </a:pPr>
            <a:r>
              <a:rPr lang="en-GB" sz="1050" dirty="0" smtClean="0">
                <a:solidFill>
                  <a:schemeClr val="tx1">
                    <a:lumMod val="65000"/>
                    <a:lumOff val="35000"/>
                  </a:schemeClr>
                </a:solidFill>
              </a:rPr>
              <a:t>bouillon</a:t>
            </a:r>
          </a:p>
          <a:p>
            <a:pPr>
              <a:buNone/>
            </a:pPr>
            <a:r>
              <a:rPr lang="en-GB" sz="1050" dirty="0" smtClean="0">
                <a:solidFill>
                  <a:schemeClr val="tx1">
                    <a:lumMod val="65000"/>
                    <a:lumOff val="35000"/>
                  </a:schemeClr>
                </a:solidFill>
              </a:rPr>
              <a:t>Lime leaf </a:t>
            </a:r>
          </a:p>
          <a:p>
            <a:pPr>
              <a:buNone/>
            </a:pPr>
            <a:r>
              <a:rPr lang="en-GB" sz="1050" dirty="0" smtClean="0">
                <a:solidFill>
                  <a:schemeClr val="tx1">
                    <a:lumMod val="65000"/>
                    <a:lumOff val="35000"/>
                  </a:schemeClr>
                </a:solidFill>
              </a:rPr>
              <a:t>1 small sprig or piece of fresh rosemary</a:t>
            </a:r>
            <a:endParaRPr lang="en-GB" sz="1050" dirty="0">
              <a:solidFill>
                <a:schemeClr val="tx1">
                  <a:lumMod val="65000"/>
                  <a:lumOff val="35000"/>
                </a:schemeClr>
              </a:solidFill>
              <a:latin typeface="Arial Black" pitchFamily="34" charset="0"/>
            </a:endParaRPr>
          </a:p>
        </p:txBody>
      </p:sp>
      <p:sp>
        <p:nvSpPr>
          <p:cNvPr id="6" name="Content Placeholder 5"/>
          <p:cNvSpPr>
            <a:spLocks noGrp="1"/>
          </p:cNvSpPr>
          <p:nvPr>
            <p:ph sz="half" idx="2"/>
          </p:nvPr>
        </p:nvSpPr>
        <p:spPr>
          <a:xfrm>
            <a:off x="2928926" y="1643050"/>
            <a:ext cx="2571768" cy="2214578"/>
          </a:xfrm>
        </p:spPr>
        <p:txBody>
          <a:bodyPr>
            <a:noAutofit/>
          </a:bodyPr>
          <a:lstStyle/>
          <a:p>
            <a:pPr>
              <a:buNone/>
            </a:pPr>
            <a:r>
              <a:rPr lang="en-GB" sz="1000" b="1" dirty="0" smtClean="0">
                <a:solidFill>
                  <a:srgbClr val="FF0000"/>
                </a:solidFill>
              </a:rPr>
              <a:t>Char-Grilled </a:t>
            </a:r>
            <a:r>
              <a:rPr lang="en-GB" sz="1000" b="1" dirty="0" err="1" smtClean="0">
                <a:solidFill>
                  <a:srgbClr val="FF0000"/>
                </a:solidFill>
              </a:rPr>
              <a:t>Halloumi</a:t>
            </a:r>
            <a:r>
              <a:rPr lang="en-GB" sz="1000" b="1" dirty="0" smtClean="0">
                <a:solidFill>
                  <a:srgbClr val="FF0000"/>
                </a:solidFill>
              </a:rPr>
              <a:t> Nestled </a:t>
            </a:r>
            <a:r>
              <a:rPr lang="en-GB" sz="1000" b="1" dirty="0" err="1" smtClean="0">
                <a:solidFill>
                  <a:srgbClr val="FF0000"/>
                </a:solidFill>
              </a:rPr>
              <a:t>UponTomato</a:t>
            </a:r>
            <a:r>
              <a:rPr lang="en-GB" sz="1000" b="1" dirty="0" smtClean="0">
                <a:solidFill>
                  <a:srgbClr val="FF0000"/>
                </a:solidFill>
              </a:rPr>
              <a:t> </a:t>
            </a:r>
          </a:p>
          <a:p>
            <a:pPr>
              <a:buNone/>
            </a:pPr>
            <a:r>
              <a:rPr lang="en-GB" sz="1000" b="1" dirty="0" smtClean="0">
                <a:solidFill>
                  <a:srgbClr val="FF0000"/>
                </a:solidFill>
              </a:rPr>
              <a:t>Pesto &amp; Lavender Crushed Potatoes.  </a:t>
            </a:r>
            <a:r>
              <a:rPr lang="en-GB" sz="1000" dirty="0" smtClean="0"/>
              <a:t>This</a:t>
            </a:r>
          </a:p>
          <a:p>
            <a:pPr>
              <a:buNone/>
            </a:pPr>
            <a:r>
              <a:rPr lang="en-GB" sz="1000" dirty="0" smtClean="0">
                <a:solidFill>
                  <a:schemeClr val="tx1">
                    <a:lumMod val="65000"/>
                    <a:lumOff val="35000"/>
                  </a:schemeClr>
                </a:solidFill>
              </a:rPr>
              <a:t>makes any dish come alive! The fyi seaweed </a:t>
            </a:r>
          </a:p>
          <a:p>
            <a:pPr>
              <a:buNone/>
            </a:pPr>
            <a:r>
              <a:rPr lang="en-GB" sz="1000" dirty="0" smtClean="0">
                <a:solidFill>
                  <a:schemeClr val="tx1">
                    <a:lumMod val="65000"/>
                    <a:lumOff val="35000"/>
                  </a:schemeClr>
                </a:solidFill>
              </a:rPr>
              <a:t>and lavender pesto is versatile with pasta,</a:t>
            </a:r>
          </a:p>
          <a:p>
            <a:pPr>
              <a:buNone/>
            </a:pPr>
            <a:r>
              <a:rPr lang="en-GB" sz="1000" dirty="0" smtClean="0">
                <a:solidFill>
                  <a:schemeClr val="tx1">
                    <a:lumMod val="65000"/>
                    <a:lumOff val="35000"/>
                  </a:schemeClr>
                </a:solidFill>
              </a:rPr>
              <a:t>fish, poured over new season potatoes, a</a:t>
            </a:r>
          </a:p>
          <a:p>
            <a:pPr>
              <a:buNone/>
            </a:pPr>
            <a:r>
              <a:rPr lang="en-GB" sz="1000" dirty="0" smtClean="0">
                <a:solidFill>
                  <a:schemeClr val="tx1">
                    <a:lumMod val="65000"/>
                    <a:lumOff val="35000"/>
                  </a:schemeClr>
                </a:solidFill>
              </a:rPr>
              <a:t>sandwich spread or filling/topping for garlic</a:t>
            </a:r>
          </a:p>
          <a:p>
            <a:pPr>
              <a:buNone/>
            </a:pPr>
            <a:r>
              <a:rPr lang="en-GB" sz="1000" dirty="0" smtClean="0">
                <a:solidFill>
                  <a:schemeClr val="tx1">
                    <a:lumMod val="65000"/>
                    <a:lumOff val="35000"/>
                  </a:schemeClr>
                </a:solidFill>
              </a:rPr>
              <a:t>bread. Alternatively why not use a couple</a:t>
            </a:r>
          </a:p>
          <a:p>
            <a:pPr>
              <a:buNone/>
            </a:pPr>
            <a:r>
              <a:rPr lang="en-GB" sz="1000" dirty="0" smtClean="0">
                <a:solidFill>
                  <a:schemeClr val="tx1">
                    <a:lumMod val="65000"/>
                    <a:lumOff val="35000"/>
                  </a:schemeClr>
                </a:solidFill>
              </a:rPr>
              <a:t>shakes of olive oil, fry off some crusty sliced</a:t>
            </a:r>
          </a:p>
          <a:p>
            <a:pPr>
              <a:buNone/>
            </a:pPr>
            <a:r>
              <a:rPr lang="en-GB" sz="1000" dirty="0" smtClean="0">
                <a:solidFill>
                  <a:schemeClr val="tx1">
                    <a:lumMod val="65000"/>
                    <a:lumOff val="35000"/>
                  </a:schemeClr>
                </a:solidFill>
              </a:rPr>
              <a:t>bread, top with chopped red onion and</a:t>
            </a:r>
          </a:p>
          <a:p>
            <a:pPr>
              <a:buNone/>
            </a:pPr>
            <a:r>
              <a:rPr lang="en-GB" sz="1000" dirty="0" smtClean="0">
                <a:solidFill>
                  <a:schemeClr val="tx1">
                    <a:lumMod val="65000"/>
                    <a:lumOff val="35000"/>
                  </a:schemeClr>
                </a:solidFill>
              </a:rPr>
              <a:t>tomato, finishing with the pesto, creating</a:t>
            </a:r>
          </a:p>
          <a:p>
            <a:pPr>
              <a:buNone/>
            </a:pPr>
            <a:r>
              <a:rPr lang="en-GB" sz="1000" dirty="0" smtClean="0">
                <a:solidFill>
                  <a:schemeClr val="tx1">
                    <a:lumMod val="65000"/>
                    <a:lumOff val="35000"/>
                  </a:schemeClr>
                </a:solidFill>
              </a:rPr>
              <a:t>Your very own style </a:t>
            </a:r>
            <a:r>
              <a:rPr lang="en-GB" sz="1000" dirty="0" err="1" smtClean="0">
                <a:solidFill>
                  <a:schemeClr val="tx1">
                    <a:lumMod val="65000"/>
                    <a:lumOff val="35000"/>
                  </a:schemeClr>
                </a:solidFill>
              </a:rPr>
              <a:t>bruchetta</a:t>
            </a:r>
            <a:r>
              <a:rPr lang="en-GB" sz="1000" dirty="0" smtClean="0">
                <a:solidFill>
                  <a:schemeClr val="tx1">
                    <a:lumMod val="65000"/>
                    <a:lumOff val="35000"/>
                  </a:schemeClr>
                </a:solidFill>
              </a:rPr>
              <a:t>. </a:t>
            </a:r>
          </a:p>
          <a:p>
            <a:endParaRPr lang="en-GB" sz="1000" dirty="0" smtClean="0"/>
          </a:p>
        </p:txBody>
      </p:sp>
      <p:pic>
        <p:nvPicPr>
          <p:cNvPr id="8" name="Picture 7" descr="IMG_0676a.jpg"/>
          <p:cNvPicPr>
            <a:picLocks noChangeAspect="1"/>
          </p:cNvPicPr>
          <p:nvPr/>
        </p:nvPicPr>
        <p:blipFill>
          <a:blip r:embed="rId2" cstate="print"/>
          <a:stretch>
            <a:fillRect/>
          </a:stretch>
        </p:blipFill>
        <p:spPr>
          <a:xfrm>
            <a:off x="5572164" y="1643050"/>
            <a:ext cx="2786050" cy="20717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Content Placeholder 5"/>
          <p:cNvSpPr txBox="1">
            <a:spLocks/>
          </p:cNvSpPr>
          <p:nvPr/>
        </p:nvSpPr>
        <p:spPr>
          <a:xfrm>
            <a:off x="3000364" y="3786190"/>
            <a:ext cx="5357850" cy="250033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b="1" i="0" u="none" strike="noStrike" kern="1200" cap="none" spc="0" normalizeH="0" baseline="0" noProof="0" dirty="0" smtClean="0">
                <a:ln>
                  <a:noFill/>
                </a:ln>
                <a:solidFill>
                  <a:srgbClr val="FF0000"/>
                </a:solidFill>
                <a:effectLst/>
                <a:uLnTx/>
                <a:uFillTx/>
                <a:latin typeface="+mn-lt"/>
                <a:ea typeface="+mn-ea"/>
                <a:cs typeface="+mn-cs"/>
              </a:rPr>
              <a:t>Method:-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Into medium sized bowl, marinade for ten </a:t>
            </a:r>
            <a:r>
              <a:rPr kumimoji="0" lang="en-GB" sz="1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mins</a:t>
            </a: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the following: </a:t>
            </a:r>
            <a:r>
              <a:rPr kumimoji="0" lang="en-GB" sz="1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halloumi</a:t>
            </a: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1 tbsp olive oil, garlic 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ginger, zest of lime, </a:t>
            </a:r>
            <a:r>
              <a:rPr kumimoji="0" lang="en-GB" sz="1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nasi</a:t>
            </a: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goring, milled salt &amp; pepper. Put the new potatoes into boiling salted</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water and cook until tender. Remove from heat, drain and cool. Place a char-grill pan onto medium heat (if non available - a solid non-stick pan will do) place the </a:t>
            </a:r>
            <a:r>
              <a:rPr kumimoji="0" lang="en-GB" sz="1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halloumi</a:t>
            </a: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into the heated pan and sizzle for approx 1 minute either side, remove </a:t>
            </a:r>
            <a:r>
              <a:rPr kumimoji="0" lang="en-GB" sz="1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halloumi</a:t>
            </a: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and pop this back into its original marinade bowl. Add the wine along with clarified butter mix, remove and place onto foiled tray. Gently grill under a low to med heat for approx 8-10 </a:t>
            </a:r>
            <a:r>
              <a:rPr kumimoji="0" lang="en-GB" sz="1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mins</a:t>
            </a: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(depending on the size) and until golden. Turn half way through cooking, gently place potatoes between palms of hands and crush. Placing into a non-stick saucepan, pour over some of the fyi Seaweed Pesto &amp; fyi Tomato Ragu, place a sprig of fresh rosemary also into the pan, warm this through and gently spoon the mixture into the middle of a warmed serving plate. You can now delicately place two pieces of the </a:t>
            </a:r>
            <a:r>
              <a:rPr kumimoji="0" lang="en-GB" sz="1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halloumi</a:t>
            </a: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cheese on top of the pesto, </a:t>
            </a:r>
            <a:r>
              <a:rPr kumimoji="0" lang="en-GB" sz="1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ragu</a:t>
            </a:r>
            <a:r>
              <a:rPr kumimoji="0" lang="en-GB"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and potatoes, garnish with fresh garden herbs and Enjoy.!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THAI STYLE TEMPURA</a:t>
            </a:r>
            <a:endParaRPr lang="en-GB" dirty="0">
              <a:solidFill>
                <a:schemeClr val="tx1">
                  <a:lumMod val="50000"/>
                  <a:lumOff val="50000"/>
                </a:schemeClr>
              </a:solidFill>
              <a:latin typeface="Arial Black" pitchFamily="34" charset="0"/>
            </a:endParaRPr>
          </a:p>
        </p:txBody>
      </p:sp>
      <p:sp>
        <p:nvSpPr>
          <p:cNvPr id="5" name="Title 3"/>
          <p:cNvSpPr>
            <a:spLocks noGrp="1"/>
          </p:cNvSpPr>
          <p:nvPr>
            <p:ph sz="half" idx="1"/>
          </p:nvPr>
        </p:nvSpPr>
        <p:spPr>
          <a:xfrm>
            <a:off x="457200" y="1643050"/>
            <a:ext cx="4757742" cy="5072098"/>
          </a:xfrm>
        </p:spPr>
        <p:txBody>
          <a:bodyPr>
            <a:noAutofit/>
          </a:bodyPr>
          <a:lstStyle/>
          <a:p>
            <a:pPr>
              <a:buNone/>
            </a:pPr>
            <a:r>
              <a:rPr lang="en-GB" sz="1200" b="1" dirty="0" smtClean="0">
                <a:solidFill>
                  <a:srgbClr val="FF0000"/>
                </a:solidFill>
                <a:cs typeface="Arial" pitchFamily="34" charset="0"/>
              </a:rPr>
              <a:t>Sesame &amp; Vegetable Tempura with Thai Style Dipping Sauce. </a:t>
            </a:r>
          </a:p>
          <a:p>
            <a:pPr>
              <a:buNone/>
            </a:pPr>
            <a:r>
              <a:rPr lang="en-GB" sz="1200" dirty="0" smtClean="0">
                <a:solidFill>
                  <a:schemeClr val="tx1">
                    <a:lumMod val="65000"/>
                    <a:lumOff val="35000"/>
                  </a:schemeClr>
                </a:solidFill>
                <a:cs typeface="Arial" pitchFamily="34" charset="0"/>
              </a:rPr>
              <a:t>This versatile sweet dipping sauce can be dribbled over fish or meat, adds</a:t>
            </a:r>
          </a:p>
          <a:p>
            <a:pPr>
              <a:buNone/>
            </a:pPr>
            <a:r>
              <a:rPr lang="en-GB" sz="1200" dirty="0" smtClean="0">
                <a:solidFill>
                  <a:schemeClr val="tx1">
                    <a:lumMod val="65000"/>
                    <a:lumOff val="35000"/>
                  </a:schemeClr>
                </a:solidFill>
                <a:cs typeface="Arial" pitchFamily="34" charset="0"/>
              </a:rPr>
              <a:t>a sharp, sweet twist to fish cakes - fried or oven baked, as a stir fry sauce,</a:t>
            </a:r>
          </a:p>
          <a:p>
            <a:pPr>
              <a:buNone/>
            </a:pPr>
            <a:r>
              <a:rPr lang="en-GB" sz="1200" dirty="0" smtClean="0">
                <a:solidFill>
                  <a:schemeClr val="tx1">
                    <a:lumMod val="65000"/>
                    <a:lumOff val="35000"/>
                  </a:schemeClr>
                </a:solidFill>
                <a:cs typeface="Arial" pitchFamily="34" charset="0"/>
              </a:rPr>
              <a:t>dipping sauce, or even mixed into cold or warm pasta.  </a:t>
            </a:r>
          </a:p>
          <a:p>
            <a:pPr>
              <a:buNone/>
            </a:pPr>
            <a:r>
              <a:rPr lang="en-GB" sz="1200" b="1" dirty="0" smtClean="0">
                <a:solidFill>
                  <a:srgbClr val="FF0000"/>
                </a:solidFill>
                <a:cs typeface="Arial" pitchFamily="34" charset="0"/>
              </a:rPr>
              <a:t>Serves 4 – Ingredients</a:t>
            </a:r>
          </a:p>
          <a:p>
            <a:pPr>
              <a:buNone/>
            </a:pPr>
            <a:r>
              <a:rPr lang="en-GB" sz="1000" dirty="0" smtClean="0">
                <a:solidFill>
                  <a:schemeClr val="tx1">
                    <a:lumMod val="65000"/>
                    <a:lumOff val="35000"/>
                  </a:schemeClr>
                </a:solidFill>
                <a:cs typeface="Arial" pitchFamily="34" charset="0"/>
              </a:rPr>
              <a:t>Selection of cut vegetables of your choice allowing for approx 1 small handful per</a:t>
            </a:r>
          </a:p>
          <a:p>
            <a:pPr>
              <a:buNone/>
            </a:pPr>
            <a:r>
              <a:rPr lang="en-GB" sz="1000" dirty="0" smtClean="0">
                <a:solidFill>
                  <a:schemeClr val="tx1">
                    <a:lumMod val="65000"/>
                    <a:lumOff val="35000"/>
                  </a:schemeClr>
                </a:solidFill>
                <a:cs typeface="Arial" pitchFamily="34" charset="0"/>
              </a:rPr>
              <a:t>person. Broccoli, cauliflower, field mushrooms, carrots, green beans, - etc/etc all</a:t>
            </a:r>
          </a:p>
          <a:p>
            <a:pPr>
              <a:buNone/>
            </a:pPr>
            <a:r>
              <a:rPr lang="en-GB" sz="1000" dirty="0" smtClean="0">
                <a:solidFill>
                  <a:schemeClr val="tx1">
                    <a:lumMod val="65000"/>
                    <a:lumOff val="35000"/>
                  </a:schemeClr>
                </a:solidFill>
                <a:cs typeface="Arial" pitchFamily="34" charset="0"/>
              </a:rPr>
              <a:t>No bigger than approx 1 inch. Milled sea salt. Milled black pepper Vegetable or</a:t>
            </a:r>
          </a:p>
          <a:p>
            <a:pPr>
              <a:buNone/>
            </a:pPr>
            <a:r>
              <a:rPr lang="en-GB" sz="1000" dirty="0" smtClean="0">
                <a:solidFill>
                  <a:schemeClr val="tx1">
                    <a:lumMod val="65000"/>
                    <a:lumOff val="35000"/>
                  </a:schemeClr>
                </a:solidFill>
                <a:cs typeface="Arial" pitchFamily="34" charset="0"/>
              </a:rPr>
              <a:t>rapeseed oil for frying.  fyi Seaweed Thai Style Salsa, fyi Seaweed Tomato Ragu</a:t>
            </a:r>
          </a:p>
          <a:p>
            <a:pPr>
              <a:buNone/>
            </a:pPr>
            <a:r>
              <a:rPr lang="en-GB" sz="1000" dirty="0" smtClean="0">
                <a:solidFill>
                  <a:schemeClr val="tx1">
                    <a:lumMod val="65000"/>
                    <a:lumOff val="35000"/>
                  </a:schemeClr>
                </a:solidFill>
                <a:cs typeface="Arial" pitchFamily="34" charset="0"/>
              </a:rPr>
              <a:t>– optional</a:t>
            </a:r>
          </a:p>
          <a:p>
            <a:pPr>
              <a:buNone/>
            </a:pPr>
            <a:r>
              <a:rPr lang="en-GB" sz="1000" b="1" dirty="0" smtClean="0">
                <a:solidFill>
                  <a:srgbClr val="FF0000"/>
                </a:solidFill>
                <a:cs typeface="Arial" pitchFamily="34" charset="0"/>
              </a:rPr>
              <a:t>For the batter</a:t>
            </a:r>
          </a:p>
          <a:p>
            <a:pPr>
              <a:buNone/>
            </a:pPr>
            <a:r>
              <a:rPr lang="en-GB" sz="1000" dirty="0" smtClean="0">
                <a:solidFill>
                  <a:schemeClr val="tx1">
                    <a:lumMod val="65000"/>
                    <a:lumOff val="35000"/>
                  </a:schemeClr>
                </a:solidFill>
                <a:cs typeface="Arial" pitchFamily="34" charset="0"/>
              </a:rPr>
              <a:t>2 tbsp white sesame seeds</a:t>
            </a:r>
          </a:p>
          <a:p>
            <a:pPr>
              <a:buNone/>
            </a:pPr>
            <a:r>
              <a:rPr lang="en-GB" sz="1000" dirty="0" smtClean="0">
                <a:solidFill>
                  <a:schemeClr val="tx1">
                    <a:lumMod val="65000"/>
                    <a:lumOff val="35000"/>
                  </a:schemeClr>
                </a:solidFill>
                <a:cs typeface="Arial" pitchFamily="34" charset="0"/>
              </a:rPr>
              <a:t>2 tbsp black sesame seeds</a:t>
            </a:r>
          </a:p>
          <a:p>
            <a:pPr>
              <a:buNone/>
            </a:pPr>
            <a:r>
              <a:rPr lang="en-GB" sz="1000" dirty="0" smtClean="0">
                <a:solidFill>
                  <a:schemeClr val="tx1">
                    <a:lumMod val="65000"/>
                    <a:lumOff val="35000"/>
                  </a:schemeClr>
                </a:solidFill>
                <a:cs typeface="Arial" pitchFamily="34" charset="0"/>
              </a:rPr>
              <a:t>4 heaped tbsp plain flour for batter</a:t>
            </a:r>
          </a:p>
          <a:p>
            <a:pPr>
              <a:buNone/>
            </a:pPr>
            <a:r>
              <a:rPr lang="en-GB" sz="1000" dirty="0" smtClean="0">
                <a:solidFill>
                  <a:schemeClr val="tx1">
                    <a:lumMod val="65000"/>
                    <a:lumOff val="35000"/>
                  </a:schemeClr>
                </a:solidFill>
                <a:cs typeface="Arial" pitchFamily="34" charset="0"/>
              </a:rPr>
              <a:t>Handful of plain seasoned flour for coating </a:t>
            </a:r>
          </a:p>
          <a:p>
            <a:pPr>
              <a:buNone/>
            </a:pPr>
            <a:r>
              <a:rPr lang="en-GB" sz="1000" dirty="0" smtClean="0">
                <a:solidFill>
                  <a:schemeClr val="tx1">
                    <a:lumMod val="65000"/>
                    <a:lumOff val="35000"/>
                  </a:schemeClr>
                </a:solidFill>
                <a:cs typeface="Arial" pitchFamily="34" charset="0"/>
              </a:rPr>
              <a:t>the vegetables </a:t>
            </a:r>
          </a:p>
          <a:p>
            <a:pPr>
              <a:buNone/>
            </a:pPr>
            <a:r>
              <a:rPr lang="en-GB" sz="1000" dirty="0" smtClean="0">
                <a:solidFill>
                  <a:schemeClr val="tx1">
                    <a:lumMod val="65000"/>
                    <a:lumOff val="35000"/>
                  </a:schemeClr>
                </a:solidFill>
                <a:cs typeface="Arial" pitchFamily="34" charset="0"/>
              </a:rPr>
              <a:t>2 heaped tbsp </a:t>
            </a:r>
            <a:r>
              <a:rPr lang="en-GB" sz="1000" dirty="0" err="1" smtClean="0">
                <a:solidFill>
                  <a:schemeClr val="tx1">
                    <a:lumMod val="65000"/>
                    <a:lumOff val="35000"/>
                  </a:schemeClr>
                </a:solidFill>
                <a:cs typeface="Arial" pitchFamily="34" charset="0"/>
              </a:rPr>
              <a:t>cornflour</a:t>
            </a:r>
            <a:endParaRPr lang="en-GB" sz="1000" dirty="0" smtClean="0">
              <a:solidFill>
                <a:schemeClr val="tx1">
                  <a:lumMod val="65000"/>
                  <a:lumOff val="35000"/>
                </a:schemeClr>
              </a:solidFill>
              <a:cs typeface="Arial" pitchFamily="34" charset="0"/>
            </a:endParaRPr>
          </a:p>
          <a:p>
            <a:pPr>
              <a:buNone/>
            </a:pPr>
            <a:r>
              <a:rPr lang="en-GB" sz="1000" dirty="0" smtClean="0">
                <a:solidFill>
                  <a:schemeClr val="tx1">
                    <a:lumMod val="65000"/>
                    <a:lumOff val="35000"/>
                  </a:schemeClr>
                </a:solidFill>
                <a:cs typeface="Arial" pitchFamily="34" charset="0"/>
              </a:rPr>
              <a:t>Pinch of caraway seeds</a:t>
            </a:r>
          </a:p>
          <a:p>
            <a:pPr>
              <a:buNone/>
            </a:pPr>
            <a:r>
              <a:rPr lang="en-GB" sz="1000" dirty="0" smtClean="0">
                <a:solidFill>
                  <a:schemeClr val="tx1">
                    <a:lumMod val="65000"/>
                    <a:lumOff val="35000"/>
                  </a:schemeClr>
                </a:solidFill>
                <a:cs typeface="Arial" pitchFamily="34" charset="0"/>
              </a:rPr>
              <a:t>25-50ml approx cold water</a:t>
            </a:r>
          </a:p>
          <a:p>
            <a:pPr>
              <a:buNone/>
            </a:pPr>
            <a:r>
              <a:rPr lang="en-GB" sz="1000" dirty="0" smtClean="0">
                <a:solidFill>
                  <a:schemeClr val="tx1">
                    <a:lumMod val="65000"/>
                    <a:lumOff val="35000"/>
                  </a:schemeClr>
                </a:solidFill>
                <a:cs typeface="Arial" pitchFamily="34" charset="0"/>
              </a:rPr>
              <a:t>Lager/bitter – optional (if leaving out make </a:t>
            </a:r>
          </a:p>
          <a:p>
            <a:pPr>
              <a:buNone/>
            </a:pPr>
            <a:r>
              <a:rPr lang="en-GB" sz="1000" dirty="0" smtClean="0">
                <a:solidFill>
                  <a:schemeClr val="tx1">
                    <a:lumMod val="65000"/>
                    <a:lumOff val="35000"/>
                  </a:schemeClr>
                </a:solidFill>
                <a:cs typeface="Arial" pitchFamily="34" charset="0"/>
              </a:rPr>
              <a:t>sure you then use sparkling water instead)</a:t>
            </a:r>
          </a:p>
          <a:p>
            <a:pPr>
              <a:buNone/>
            </a:pPr>
            <a:r>
              <a:rPr lang="en-GB" sz="1000" dirty="0" smtClean="0">
                <a:solidFill>
                  <a:schemeClr val="tx1">
                    <a:lumMod val="65000"/>
                    <a:lumOff val="35000"/>
                  </a:schemeClr>
                </a:solidFill>
                <a:cs typeface="Arial" pitchFamily="34" charset="0"/>
              </a:rPr>
              <a:t>1 flat tsp turmeric powder</a:t>
            </a:r>
          </a:p>
          <a:p>
            <a:pPr>
              <a:buNone/>
            </a:pPr>
            <a:r>
              <a:rPr lang="en-GB" sz="1000" dirty="0" smtClean="0">
                <a:solidFill>
                  <a:schemeClr val="tx1">
                    <a:lumMod val="65000"/>
                    <a:lumOff val="35000"/>
                  </a:schemeClr>
                </a:solidFill>
                <a:cs typeface="Arial" pitchFamily="34" charset="0"/>
              </a:rPr>
              <a:t>2 tbsp white wine vinegar</a:t>
            </a:r>
          </a:p>
          <a:p>
            <a:pPr>
              <a:buNone/>
            </a:pPr>
            <a:r>
              <a:rPr lang="en-GB" sz="1000" dirty="0" smtClean="0">
                <a:solidFill>
                  <a:schemeClr val="tx1">
                    <a:lumMod val="65000"/>
                    <a:lumOff val="35000"/>
                  </a:schemeClr>
                </a:solidFill>
                <a:cs typeface="Arial" pitchFamily="34" charset="0"/>
              </a:rPr>
              <a:t>1 heaped tbsp </a:t>
            </a:r>
            <a:r>
              <a:rPr lang="en-GB" sz="1000" dirty="0" err="1" smtClean="0">
                <a:solidFill>
                  <a:schemeClr val="tx1">
                    <a:lumMod val="65000"/>
                    <a:lumOff val="35000"/>
                  </a:schemeClr>
                </a:solidFill>
                <a:cs typeface="Arial" pitchFamily="34" charset="0"/>
              </a:rPr>
              <a:t>nasi</a:t>
            </a:r>
            <a:r>
              <a:rPr lang="en-GB" sz="1000" dirty="0" smtClean="0">
                <a:solidFill>
                  <a:schemeClr val="tx1">
                    <a:lumMod val="65000"/>
                    <a:lumOff val="35000"/>
                  </a:schemeClr>
                </a:solidFill>
                <a:cs typeface="Arial" pitchFamily="34" charset="0"/>
              </a:rPr>
              <a:t> goring  </a:t>
            </a:r>
          </a:p>
          <a:p>
            <a:pPr>
              <a:buNone/>
            </a:pPr>
            <a:r>
              <a:rPr lang="en-GB" sz="1000" dirty="0" smtClean="0">
                <a:solidFill>
                  <a:schemeClr val="tx1">
                    <a:lumMod val="65000"/>
                    <a:lumOff val="35000"/>
                  </a:schemeClr>
                </a:solidFill>
                <a:cs typeface="Arial" pitchFamily="34" charset="0"/>
              </a:rPr>
              <a:t>2 whole eggs</a:t>
            </a:r>
            <a:endParaRPr lang="en-GB" sz="1000" dirty="0">
              <a:solidFill>
                <a:schemeClr val="tx1">
                  <a:lumMod val="65000"/>
                  <a:lumOff val="35000"/>
                </a:schemeClr>
              </a:solidFill>
              <a:cs typeface="Arial" pitchFamily="34" charset="0"/>
            </a:endParaRPr>
          </a:p>
        </p:txBody>
      </p:sp>
      <p:sp>
        <p:nvSpPr>
          <p:cNvPr id="6" name="Content Placeholder 5"/>
          <p:cNvSpPr>
            <a:spLocks noGrp="1"/>
          </p:cNvSpPr>
          <p:nvPr>
            <p:ph sz="half" idx="2"/>
          </p:nvPr>
        </p:nvSpPr>
        <p:spPr>
          <a:xfrm>
            <a:off x="3071802" y="3714728"/>
            <a:ext cx="5429288" cy="2428916"/>
          </a:xfrm>
        </p:spPr>
        <p:txBody>
          <a:bodyPr>
            <a:noAutofit/>
          </a:bodyPr>
          <a:lstStyle/>
          <a:p>
            <a:pPr>
              <a:buNone/>
            </a:pPr>
            <a:r>
              <a:rPr lang="en-GB" sz="1100" b="1" dirty="0" smtClean="0">
                <a:solidFill>
                  <a:srgbClr val="FF0000"/>
                </a:solidFill>
              </a:rPr>
              <a:t>Method:-</a:t>
            </a:r>
          </a:p>
          <a:p>
            <a:pPr marL="0" indent="0">
              <a:buNone/>
            </a:pPr>
            <a:r>
              <a:rPr lang="en-GB" sz="1100" dirty="0" smtClean="0">
                <a:solidFill>
                  <a:schemeClr val="tx1">
                    <a:lumMod val="65000"/>
                    <a:lumOff val="35000"/>
                  </a:schemeClr>
                </a:solidFill>
              </a:rPr>
              <a:t>Into a bowl add both eggs, beer/lager (optional) white wine vinegar, cold water. Whisk together, then add the turmeric, caraway seeds, </a:t>
            </a:r>
            <a:r>
              <a:rPr lang="en-GB" sz="1100" dirty="0" err="1" smtClean="0">
                <a:solidFill>
                  <a:schemeClr val="tx1">
                    <a:lumMod val="65000"/>
                    <a:lumOff val="35000"/>
                  </a:schemeClr>
                </a:solidFill>
              </a:rPr>
              <a:t>nasi</a:t>
            </a:r>
            <a:r>
              <a:rPr lang="en-GB" sz="1100" dirty="0" smtClean="0">
                <a:solidFill>
                  <a:schemeClr val="tx1">
                    <a:lumMod val="65000"/>
                    <a:lumOff val="35000"/>
                  </a:schemeClr>
                </a:solidFill>
              </a:rPr>
              <a:t> goring &amp; seasoning, along with sesame seeds. Finally add your plain flour - mix well. At this stage you need to thicken up the mixture, add a dash more liquid, either water or lager/beer, then add the </a:t>
            </a:r>
            <a:r>
              <a:rPr lang="en-GB" sz="1100" dirty="0" err="1" smtClean="0">
                <a:solidFill>
                  <a:schemeClr val="tx1">
                    <a:lumMod val="65000"/>
                    <a:lumOff val="35000"/>
                  </a:schemeClr>
                </a:solidFill>
              </a:rPr>
              <a:t>cornflour</a:t>
            </a:r>
            <a:r>
              <a:rPr lang="en-GB" sz="1100" dirty="0" smtClean="0">
                <a:solidFill>
                  <a:schemeClr val="tx1">
                    <a:lumMod val="65000"/>
                    <a:lumOff val="35000"/>
                  </a:schemeClr>
                </a:solidFill>
              </a:rPr>
              <a:t>. Check consistency - needs to be a little thicker than pancake batter. Into the extra seasoned flour, add the chopped vegetables and mix, shake off excess flour and place the vegetables onto a plate until needed. </a:t>
            </a:r>
          </a:p>
          <a:p>
            <a:pPr marL="0" indent="0">
              <a:buNone/>
            </a:pPr>
            <a:r>
              <a:rPr lang="en-GB" sz="1100" dirty="0" smtClean="0">
                <a:solidFill>
                  <a:schemeClr val="tx1">
                    <a:lumMod val="65000"/>
                    <a:lumOff val="35000"/>
                  </a:schemeClr>
                </a:solidFill>
              </a:rPr>
              <a:t>When ready, pop the floured vegetables into the batter then remove, shake off excess batter and drop delicately (away from you!) into the hot oil. Deep fry until golden, remove onto dry cloth, place onto serving tray and garnish with chop sticks and fyi Seaweed Thai Style Salsa. This dish will also go well with some warm fyi Seaweed Tomato Ragu.</a:t>
            </a:r>
            <a:endParaRPr lang="en-GB" sz="1100" dirty="0">
              <a:solidFill>
                <a:schemeClr val="tx1">
                  <a:lumMod val="65000"/>
                  <a:lumOff val="35000"/>
                </a:schemeClr>
              </a:solidFill>
            </a:endParaRPr>
          </a:p>
        </p:txBody>
      </p:sp>
      <p:pic>
        <p:nvPicPr>
          <p:cNvPr id="8" name="Picture 7" descr="IMG_0803a.jpg"/>
          <p:cNvPicPr>
            <a:picLocks noChangeAspect="1"/>
          </p:cNvPicPr>
          <p:nvPr/>
        </p:nvPicPr>
        <p:blipFill>
          <a:blip r:embed="rId2" cstate="print"/>
          <a:stretch>
            <a:fillRect/>
          </a:stretch>
        </p:blipFill>
        <p:spPr>
          <a:xfrm>
            <a:off x="5429288" y="1643050"/>
            <a:ext cx="2928926" cy="19526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CHEESE &amp;  JELLY</a:t>
            </a:r>
            <a:endParaRPr lang="en-GB" dirty="0">
              <a:solidFill>
                <a:schemeClr val="tx1">
                  <a:lumMod val="50000"/>
                  <a:lumOff val="50000"/>
                </a:schemeClr>
              </a:solidFill>
              <a:latin typeface="Arial Black" pitchFamily="34" charset="0"/>
            </a:endParaRPr>
          </a:p>
        </p:txBody>
      </p:sp>
      <p:sp>
        <p:nvSpPr>
          <p:cNvPr id="5" name="Title 3"/>
          <p:cNvSpPr>
            <a:spLocks noGrp="1"/>
          </p:cNvSpPr>
          <p:nvPr>
            <p:ph sz="half" idx="1"/>
          </p:nvPr>
        </p:nvSpPr>
        <p:spPr>
          <a:xfrm>
            <a:off x="457200" y="1743076"/>
            <a:ext cx="4757742" cy="4257692"/>
          </a:xfrm>
        </p:spPr>
        <p:txBody>
          <a:bodyPr>
            <a:noAutofit/>
          </a:bodyPr>
          <a:lstStyle/>
          <a:p>
            <a:pPr>
              <a:buNone/>
            </a:pPr>
            <a:r>
              <a:rPr lang="en-GB" sz="1400" b="1" dirty="0" smtClean="0">
                <a:solidFill>
                  <a:srgbClr val="FF0000"/>
                </a:solidFill>
                <a:cs typeface="Arial" pitchFamily="34" charset="0"/>
              </a:rPr>
              <a:t>Glazed Goats Cheese, with Endive, Honey &amp; fyi</a:t>
            </a:r>
          </a:p>
          <a:p>
            <a:pPr>
              <a:buNone/>
            </a:pPr>
            <a:r>
              <a:rPr lang="en-GB" sz="1400" b="1" dirty="0" smtClean="0">
                <a:solidFill>
                  <a:srgbClr val="FF0000"/>
                </a:solidFill>
                <a:cs typeface="Arial" pitchFamily="34" charset="0"/>
              </a:rPr>
              <a:t>Lavender Jelly. </a:t>
            </a:r>
            <a:r>
              <a:rPr lang="en-GB" sz="1400" dirty="0" smtClean="0">
                <a:solidFill>
                  <a:schemeClr val="tx1">
                    <a:lumMod val="65000"/>
                    <a:lumOff val="35000"/>
                  </a:schemeClr>
                </a:solidFill>
                <a:cs typeface="Arial" pitchFamily="34" charset="0"/>
              </a:rPr>
              <a:t>Start your day with warm smelling croissants or</a:t>
            </a:r>
          </a:p>
          <a:p>
            <a:pPr>
              <a:buNone/>
            </a:pPr>
            <a:r>
              <a:rPr lang="en-GB" sz="1400" dirty="0" smtClean="0">
                <a:solidFill>
                  <a:schemeClr val="tx1">
                    <a:lumMod val="65000"/>
                    <a:lumOff val="35000"/>
                  </a:schemeClr>
                </a:solidFill>
                <a:cs typeface="Arial" pitchFamily="34" charset="0"/>
              </a:rPr>
              <a:t>toast. This versatile fyi Lavender Jelly is great with various</a:t>
            </a:r>
          </a:p>
          <a:p>
            <a:pPr>
              <a:buNone/>
            </a:pPr>
            <a:r>
              <a:rPr lang="en-GB" sz="1400" dirty="0" smtClean="0">
                <a:solidFill>
                  <a:schemeClr val="tx1">
                    <a:lumMod val="65000"/>
                    <a:lumOff val="35000"/>
                  </a:schemeClr>
                </a:solidFill>
                <a:cs typeface="Arial" pitchFamily="34" charset="0"/>
              </a:rPr>
              <a:t>cheeses and cold meats, bringing a dull gravy to life, use it also</a:t>
            </a:r>
          </a:p>
          <a:p>
            <a:pPr>
              <a:buNone/>
            </a:pPr>
            <a:r>
              <a:rPr lang="en-GB" sz="1400" dirty="0" smtClean="0">
                <a:solidFill>
                  <a:schemeClr val="tx1">
                    <a:lumMod val="65000"/>
                    <a:lumOff val="35000"/>
                  </a:schemeClr>
                </a:solidFill>
                <a:cs typeface="Arial" pitchFamily="34" charset="0"/>
              </a:rPr>
              <a:t>as a marinade, or even a topping for ice-cream!  </a:t>
            </a:r>
          </a:p>
          <a:p>
            <a:pPr>
              <a:buNone/>
            </a:pPr>
            <a:endParaRPr lang="en-GB" sz="1200" dirty="0" smtClean="0">
              <a:solidFill>
                <a:srgbClr val="FF0000"/>
              </a:solidFill>
              <a:latin typeface="Arial" pitchFamily="34" charset="0"/>
              <a:cs typeface="Arial" pitchFamily="34" charset="0"/>
            </a:endParaRPr>
          </a:p>
          <a:p>
            <a:pPr>
              <a:buNone/>
            </a:pPr>
            <a:endParaRPr lang="en-GB" sz="1200" dirty="0" smtClean="0">
              <a:solidFill>
                <a:srgbClr val="FF0000"/>
              </a:solidFill>
              <a:cs typeface="Arial" pitchFamily="34" charset="0"/>
            </a:endParaRPr>
          </a:p>
          <a:p>
            <a:pPr>
              <a:buNone/>
            </a:pPr>
            <a:r>
              <a:rPr lang="en-GB" sz="1400" b="1" dirty="0" smtClean="0">
                <a:solidFill>
                  <a:srgbClr val="FF0000"/>
                </a:solidFill>
                <a:cs typeface="Arial" pitchFamily="34" charset="0"/>
              </a:rPr>
              <a:t>Serves 4 – Ingredients</a:t>
            </a:r>
          </a:p>
          <a:p>
            <a:pPr>
              <a:buNone/>
            </a:pPr>
            <a:r>
              <a:rPr lang="en-GB" sz="1400" dirty="0" smtClean="0">
                <a:solidFill>
                  <a:schemeClr val="tx1">
                    <a:lumMod val="65000"/>
                    <a:lumOff val="35000"/>
                  </a:schemeClr>
                </a:solidFill>
                <a:cs typeface="Arial" pitchFamily="34" charset="0"/>
              </a:rPr>
              <a:t>4 young button goats cheese</a:t>
            </a:r>
          </a:p>
          <a:p>
            <a:pPr>
              <a:buNone/>
            </a:pPr>
            <a:r>
              <a:rPr lang="en-GB" sz="1400" dirty="0" smtClean="0">
                <a:solidFill>
                  <a:schemeClr val="tx1">
                    <a:lumMod val="65000"/>
                    <a:lumOff val="35000"/>
                  </a:schemeClr>
                </a:solidFill>
                <a:cs typeface="Arial" pitchFamily="34" charset="0"/>
              </a:rPr>
              <a:t>4 tbsp </a:t>
            </a:r>
            <a:r>
              <a:rPr lang="en-GB" sz="1400" dirty="0" err="1" smtClean="0">
                <a:solidFill>
                  <a:schemeClr val="tx1">
                    <a:lumMod val="65000"/>
                    <a:lumOff val="35000"/>
                  </a:schemeClr>
                </a:solidFill>
                <a:cs typeface="Arial" pitchFamily="34" charset="0"/>
              </a:rPr>
              <a:t>demerara</a:t>
            </a:r>
            <a:r>
              <a:rPr lang="en-GB" sz="1400" dirty="0" smtClean="0">
                <a:solidFill>
                  <a:schemeClr val="tx1">
                    <a:lumMod val="65000"/>
                    <a:lumOff val="35000"/>
                  </a:schemeClr>
                </a:solidFill>
                <a:cs typeface="Arial" pitchFamily="34" charset="0"/>
              </a:rPr>
              <a:t> sugar</a:t>
            </a:r>
          </a:p>
          <a:p>
            <a:pPr>
              <a:buNone/>
            </a:pPr>
            <a:r>
              <a:rPr lang="en-GB" sz="1400" dirty="0" smtClean="0">
                <a:solidFill>
                  <a:schemeClr val="tx1">
                    <a:lumMod val="65000"/>
                    <a:lumOff val="35000"/>
                  </a:schemeClr>
                </a:solidFill>
                <a:cs typeface="Arial" pitchFamily="34" charset="0"/>
              </a:rPr>
              <a:t>1/2 vanilla pod split </a:t>
            </a:r>
          </a:p>
          <a:p>
            <a:pPr>
              <a:buNone/>
            </a:pPr>
            <a:r>
              <a:rPr lang="en-GB" sz="1400" dirty="0" smtClean="0">
                <a:solidFill>
                  <a:schemeClr val="tx1">
                    <a:lumMod val="65000"/>
                    <a:lumOff val="35000"/>
                  </a:schemeClr>
                </a:solidFill>
                <a:cs typeface="Arial" pitchFamily="34" charset="0"/>
              </a:rPr>
              <a:t>4 small clumps of washed endive &amp; baby </a:t>
            </a:r>
          </a:p>
          <a:p>
            <a:pPr>
              <a:buNone/>
            </a:pPr>
            <a:r>
              <a:rPr lang="en-GB" sz="1400" dirty="0" smtClean="0">
                <a:solidFill>
                  <a:schemeClr val="tx1">
                    <a:lumMod val="65000"/>
                    <a:lumOff val="35000"/>
                  </a:schemeClr>
                </a:solidFill>
                <a:cs typeface="Arial" pitchFamily="34" charset="0"/>
              </a:rPr>
              <a:t>lettuce</a:t>
            </a:r>
          </a:p>
          <a:p>
            <a:pPr>
              <a:buNone/>
            </a:pPr>
            <a:r>
              <a:rPr lang="en-GB" sz="1400" dirty="0" smtClean="0">
                <a:solidFill>
                  <a:schemeClr val="tx1">
                    <a:lumMod val="65000"/>
                    <a:lumOff val="35000"/>
                  </a:schemeClr>
                </a:solidFill>
                <a:cs typeface="Arial" pitchFamily="34" charset="0"/>
              </a:rPr>
              <a:t>fyi Seaweed Lavender Jelly</a:t>
            </a:r>
          </a:p>
          <a:p>
            <a:pPr>
              <a:buNone/>
            </a:pPr>
            <a:r>
              <a:rPr lang="en-GB" sz="1400" dirty="0" err="1" smtClean="0">
                <a:solidFill>
                  <a:schemeClr val="tx1">
                    <a:lumMod val="65000"/>
                    <a:lumOff val="35000"/>
                  </a:schemeClr>
                </a:solidFill>
                <a:cs typeface="Arial" pitchFamily="34" charset="0"/>
              </a:rPr>
              <a:t>Squeezy</a:t>
            </a:r>
            <a:r>
              <a:rPr lang="en-GB" sz="1400" dirty="0" smtClean="0">
                <a:solidFill>
                  <a:schemeClr val="tx1">
                    <a:lumMod val="65000"/>
                    <a:lumOff val="35000"/>
                  </a:schemeClr>
                </a:solidFill>
                <a:cs typeface="Arial" pitchFamily="34" charset="0"/>
              </a:rPr>
              <a:t> bottle of honey, preferably </a:t>
            </a:r>
          </a:p>
          <a:p>
            <a:pPr>
              <a:buNone/>
            </a:pPr>
            <a:r>
              <a:rPr lang="en-GB" sz="1400" dirty="0" smtClean="0">
                <a:solidFill>
                  <a:schemeClr val="tx1">
                    <a:lumMod val="65000"/>
                    <a:lumOff val="35000"/>
                  </a:schemeClr>
                </a:solidFill>
                <a:cs typeface="Arial" pitchFamily="34" charset="0"/>
              </a:rPr>
              <a:t>Regional Icing sugar for dusting</a:t>
            </a:r>
            <a:endParaRPr lang="en-GB" sz="1400" dirty="0">
              <a:solidFill>
                <a:schemeClr val="tx1">
                  <a:lumMod val="65000"/>
                  <a:lumOff val="35000"/>
                </a:schemeClr>
              </a:solidFill>
              <a:cs typeface="Arial" pitchFamily="34" charset="0"/>
            </a:endParaRPr>
          </a:p>
        </p:txBody>
      </p:sp>
      <p:sp>
        <p:nvSpPr>
          <p:cNvPr id="6" name="Content Placeholder 5"/>
          <p:cNvSpPr>
            <a:spLocks noGrp="1"/>
          </p:cNvSpPr>
          <p:nvPr>
            <p:ph sz="half" idx="2"/>
          </p:nvPr>
        </p:nvSpPr>
        <p:spPr>
          <a:xfrm>
            <a:off x="3714744" y="3714752"/>
            <a:ext cx="4643470" cy="2286016"/>
          </a:xfrm>
        </p:spPr>
        <p:txBody>
          <a:bodyPr>
            <a:noAutofit/>
          </a:bodyPr>
          <a:lstStyle/>
          <a:p>
            <a:pPr>
              <a:buNone/>
            </a:pPr>
            <a:r>
              <a:rPr lang="en-GB" sz="1400" b="1" dirty="0" smtClean="0">
                <a:solidFill>
                  <a:srgbClr val="FF0000"/>
                </a:solidFill>
                <a:cs typeface="Arial" pitchFamily="34" charset="0"/>
              </a:rPr>
              <a:t>Method:-</a:t>
            </a:r>
          </a:p>
          <a:p>
            <a:pPr marL="0" indent="0">
              <a:buNone/>
            </a:pPr>
            <a:r>
              <a:rPr lang="en-GB" sz="1400" dirty="0" smtClean="0">
                <a:solidFill>
                  <a:schemeClr val="tx1">
                    <a:lumMod val="65000"/>
                    <a:lumOff val="35000"/>
                  </a:schemeClr>
                </a:solidFill>
                <a:cs typeface="Arial" pitchFamily="34" charset="0"/>
              </a:rPr>
              <a:t>Split vanilla pod &amp; mix with sugar, this allows flavours to be released to the sugar. Take out your plates and gently place a small handful of the washed endive in the centre. Dust with the icing sugar. Take the top of the young goats cheese and delicately sprinkle the sugar on top. Using the grill or blow torch caramelise the top of the cheese and place centre to the plate. Onto the glazed cheese, top with a small tsp of lavender jelly. .. You’ll either love it or hate it. Enjoy....</a:t>
            </a:r>
            <a:endParaRPr lang="en-GB" sz="1400" dirty="0">
              <a:solidFill>
                <a:schemeClr val="tx1">
                  <a:lumMod val="65000"/>
                  <a:lumOff val="35000"/>
                </a:schemeClr>
              </a:solidFill>
              <a:cs typeface="Arial" pitchFamily="34" charset="0"/>
            </a:endParaRPr>
          </a:p>
        </p:txBody>
      </p:sp>
      <p:pic>
        <p:nvPicPr>
          <p:cNvPr id="8" name="Picture 7" descr="IMG_0644a.jpg"/>
          <p:cNvPicPr>
            <a:picLocks noChangeAspect="1"/>
          </p:cNvPicPr>
          <p:nvPr/>
        </p:nvPicPr>
        <p:blipFill>
          <a:blip r:embed="rId2" cstate="print"/>
          <a:stretch>
            <a:fillRect/>
          </a:stretch>
        </p:blipFill>
        <p:spPr>
          <a:xfrm>
            <a:off x="5286380" y="1762114"/>
            <a:ext cx="2928958" cy="195263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err="1" smtClean="0">
                <a:solidFill>
                  <a:schemeClr val="tx1">
                    <a:lumMod val="50000"/>
                    <a:lumOff val="50000"/>
                  </a:schemeClr>
                </a:solidFill>
                <a:latin typeface="Arial Black" pitchFamily="34" charset="0"/>
              </a:rPr>
              <a:t>JIGGY</a:t>
            </a:r>
            <a:r>
              <a:rPr lang="en-GB" sz="3200" dirty="0" smtClean="0">
                <a:solidFill>
                  <a:schemeClr val="tx1">
                    <a:lumMod val="50000"/>
                    <a:lumOff val="50000"/>
                  </a:schemeClr>
                </a:solidFill>
                <a:latin typeface="Arial Black" pitchFamily="34" charset="0"/>
              </a:rPr>
              <a:t> JERK KEBABS</a:t>
            </a:r>
            <a:endParaRPr lang="en-GB" dirty="0">
              <a:solidFill>
                <a:schemeClr val="tx1">
                  <a:lumMod val="50000"/>
                  <a:lumOff val="50000"/>
                </a:schemeClr>
              </a:solidFill>
              <a:latin typeface="Arial Black" pitchFamily="34" charset="0"/>
            </a:endParaRPr>
          </a:p>
        </p:txBody>
      </p:sp>
      <p:sp>
        <p:nvSpPr>
          <p:cNvPr id="5" name="Title 3"/>
          <p:cNvSpPr>
            <a:spLocks noGrp="1"/>
          </p:cNvSpPr>
          <p:nvPr>
            <p:ph sz="half" idx="1"/>
          </p:nvPr>
        </p:nvSpPr>
        <p:spPr>
          <a:xfrm>
            <a:off x="457200" y="1643050"/>
            <a:ext cx="4829180" cy="4614882"/>
          </a:xfrm>
        </p:spPr>
        <p:txBody>
          <a:bodyPr>
            <a:noAutofit/>
          </a:bodyPr>
          <a:lstStyle/>
          <a:p>
            <a:pPr>
              <a:buNone/>
            </a:pPr>
            <a:r>
              <a:rPr lang="en-GB" sz="1200" b="1" dirty="0" smtClean="0">
                <a:solidFill>
                  <a:srgbClr val="FF0000"/>
                </a:solidFill>
              </a:rPr>
              <a:t> </a:t>
            </a:r>
            <a:r>
              <a:rPr lang="en-GB" sz="1200" b="1" dirty="0" err="1" smtClean="0">
                <a:solidFill>
                  <a:srgbClr val="FF0000"/>
                </a:solidFill>
              </a:rPr>
              <a:t>JIGGY</a:t>
            </a:r>
            <a:r>
              <a:rPr lang="en-GB" sz="1200" b="1" dirty="0" smtClean="0">
                <a:solidFill>
                  <a:srgbClr val="FF0000"/>
                </a:solidFill>
              </a:rPr>
              <a:t> JERK SPICED TOFU KEBABS </a:t>
            </a:r>
            <a:endParaRPr lang="en-GB" sz="1200" dirty="0" smtClean="0"/>
          </a:p>
          <a:p>
            <a:pPr marL="0" indent="0">
              <a:buNone/>
            </a:pPr>
            <a:r>
              <a:rPr lang="en-GB" sz="1200" dirty="0" smtClean="0"/>
              <a:t> </a:t>
            </a:r>
            <a:r>
              <a:rPr lang="en-GB" sz="1200" dirty="0" smtClean="0">
                <a:solidFill>
                  <a:schemeClr val="tx1">
                    <a:lumMod val="65000"/>
                    <a:lumOff val="35000"/>
                  </a:schemeClr>
                </a:solidFill>
              </a:rPr>
              <a:t>This versatile fyi </a:t>
            </a:r>
            <a:r>
              <a:rPr lang="en-GB" sz="1200" dirty="0" err="1" smtClean="0">
                <a:solidFill>
                  <a:schemeClr val="tx1">
                    <a:lumMod val="65000"/>
                    <a:lumOff val="35000"/>
                  </a:schemeClr>
                </a:solidFill>
              </a:rPr>
              <a:t>Jiggy</a:t>
            </a:r>
            <a:r>
              <a:rPr lang="en-GB" sz="1200" dirty="0" smtClean="0">
                <a:solidFill>
                  <a:schemeClr val="tx1">
                    <a:lumMod val="65000"/>
                    <a:lumOff val="35000"/>
                  </a:schemeClr>
                </a:solidFill>
              </a:rPr>
              <a:t> Jerk Jelly is also great with cold meats, cheeses, as a sandwich spread, a marinade or even pop a small spoon into gravy to uplift a dull sauce. I’ve melted this jelly with a little water to use as a warm sweet dressing for these fabulous kebabs…</a:t>
            </a:r>
            <a:endParaRPr lang="en-GB" sz="800" dirty="0" smtClean="0">
              <a:solidFill>
                <a:schemeClr val="tx1">
                  <a:lumMod val="65000"/>
                  <a:lumOff val="35000"/>
                </a:schemeClr>
              </a:solidFill>
            </a:endParaRPr>
          </a:p>
          <a:p>
            <a:pPr>
              <a:buNone/>
            </a:pPr>
            <a:endParaRPr lang="en-GB" sz="1200" b="1" dirty="0" smtClean="0">
              <a:solidFill>
                <a:srgbClr val="FF0000"/>
              </a:solidFill>
            </a:endParaRPr>
          </a:p>
          <a:p>
            <a:pPr>
              <a:buNone/>
            </a:pPr>
            <a:r>
              <a:rPr lang="en-GB" sz="1200" b="1" dirty="0" smtClean="0">
                <a:solidFill>
                  <a:srgbClr val="FF0000"/>
                </a:solidFill>
              </a:rPr>
              <a:t>Serves 2-4 – Ingredients</a:t>
            </a:r>
          </a:p>
          <a:p>
            <a:pPr>
              <a:buNone/>
            </a:pPr>
            <a:r>
              <a:rPr lang="en-GB" sz="1100" dirty="0" smtClean="0">
                <a:solidFill>
                  <a:schemeClr val="tx1">
                    <a:lumMod val="65000"/>
                    <a:lumOff val="35000"/>
                  </a:schemeClr>
                </a:solidFill>
              </a:rPr>
              <a:t> 1 green pepper cut into cubes</a:t>
            </a:r>
          </a:p>
          <a:p>
            <a:pPr>
              <a:buNone/>
            </a:pPr>
            <a:r>
              <a:rPr lang="en-GB" sz="1100" dirty="0" smtClean="0">
                <a:solidFill>
                  <a:schemeClr val="tx1">
                    <a:lumMod val="65000"/>
                    <a:lumOff val="35000"/>
                  </a:schemeClr>
                </a:solidFill>
              </a:rPr>
              <a:t>2 heaped tbsp garlic &amp; ginger marinade (see recipe enclosed)</a:t>
            </a:r>
          </a:p>
          <a:p>
            <a:pPr>
              <a:buNone/>
            </a:pPr>
            <a:r>
              <a:rPr lang="en-GB" sz="1100" dirty="0" smtClean="0">
                <a:solidFill>
                  <a:schemeClr val="tx1">
                    <a:lumMod val="65000"/>
                    <a:lumOff val="35000"/>
                  </a:schemeClr>
                </a:solidFill>
              </a:rPr>
              <a:t>2 packets natural or smoked tofu cut into inch cubes ready for kebab (not silken)</a:t>
            </a:r>
          </a:p>
          <a:p>
            <a:pPr>
              <a:buNone/>
            </a:pPr>
            <a:r>
              <a:rPr lang="en-GB" sz="1100" dirty="0" smtClean="0">
                <a:solidFill>
                  <a:schemeClr val="tx1">
                    <a:lumMod val="65000"/>
                    <a:lumOff val="35000"/>
                  </a:schemeClr>
                </a:solidFill>
              </a:rPr>
              <a:t>50ml water </a:t>
            </a:r>
          </a:p>
          <a:p>
            <a:pPr>
              <a:buNone/>
            </a:pPr>
            <a:r>
              <a:rPr lang="en-GB" sz="1100" dirty="0" smtClean="0">
                <a:solidFill>
                  <a:schemeClr val="tx1">
                    <a:lumMod val="65000"/>
                    <a:lumOff val="35000"/>
                  </a:schemeClr>
                </a:solidFill>
              </a:rPr>
              <a:t>12 cherry tomatoes </a:t>
            </a:r>
          </a:p>
          <a:p>
            <a:pPr>
              <a:buNone/>
            </a:pPr>
            <a:r>
              <a:rPr lang="en-GB" sz="1100" dirty="0" smtClean="0">
                <a:solidFill>
                  <a:schemeClr val="tx1">
                    <a:lumMod val="65000"/>
                    <a:lumOff val="35000"/>
                  </a:schemeClr>
                </a:solidFill>
              </a:rPr>
              <a:t>Handful of Oyster mushrooms</a:t>
            </a:r>
          </a:p>
          <a:p>
            <a:pPr>
              <a:buNone/>
            </a:pPr>
            <a:r>
              <a:rPr lang="en-GB" sz="1100" dirty="0" smtClean="0">
                <a:solidFill>
                  <a:schemeClr val="tx1">
                    <a:lumMod val="65000"/>
                    <a:lumOff val="35000"/>
                  </a:schemeClr>
                </a:solidFill>
              </a:rPr>
              <a:t>½ red onion cut large for kebab</a:t>
            </a:r>
          </a:p>
          <a:p>
            <a:pPr>
              <a:buNone/>
            </a:pPr>
            <a:r>
              <a:rPr lang="en-GB" sz="1100" dirty="0" smtClean="0">
                <a:solidFill>
                  <a:schemeClr val="tx1">
                    <a:lumMod val="65000"/>
                    <a:lumOff val="35000"/>
                  </a:schemeClr>
                </a:solidFill>
              </a:rPr>
              <a:t>4 large sprigs of rosemary </a:t>
            </a:r>
          </a:p>
          <a:p>
            <a:pPr>
              <a:buNone/>
            </a:pPr>
            <a:r>
              <a:rPr lang="en-GB" sz="1100" dirty="0" smtClean="0">
                <a:solidFill>
                  <a:schemeClr val="tx1">
                    <a:lumMod val="65000"/>
                    <a:lumOff val="35000"/>
                  </a:schemeClr>
                </a:solidFill>
              </a:rPr>
              <a:t>2 sticks lemon grass </a:t>
            </a:r>
          </a:p>
          <a:p>
            <a:pPr>
              <a:buNone/>
            </a:pPr>
            <a:r>
              <a:rPr lang="en-GB" sz="1100" dirty="0" smtClean="0">
                <a:solidFill>
                  <a:schemeClr val="tx1">
                    <a:lumMod val="65000"/>
                    <a:lumOff val="35000"/>
                  </a:schemeClr>
                </a:solidFill>
              </a:rPr>
              <a:t>Olive oil</a:t>
            </a:r>
          </a:p>
          <a:p>
            <a:pPr>
              <a:buNone/>
            </a:pPr>
            <a:r>
              <a:rPr lang="en-GB" sz="1100" dirty="0" smtClean="0">
                <a:solidFill>
                  <a:schemeClr val="tx1">
                    <a:lumMod val="65000"/>
                    <a:lumOff val="35000"/>
                  </a:schemeClr>
                </a:solidFill>
              </a:rPr>
              <a:t>½ Jar of fyi Seaweed Jerk Spiced Jelly </a:t>
            </a:r>
          </a:p>
          <a:p>
            <a:pPr>
              <a:buNone/>
            </a:pPr>
            <a:r>
              <a:rPr lang="en-GB" sz="1100" dirty="0" smtClean="0">
                <a:solidFill>
                  <a:schemeClr val="tx1">
                    <a:lumMod val="65000"/>
                    <a:lumOff val="35000"/>
                  </a:schemeClr>
                </a:solidFill>
              </a:rPr>
              <a:t>Milled sea salt</a:t>
            </a:r>
          </a:p>
          <a:p>
            <a:pPr>
              <a:buNone/>
            </a:pPr>
            <a:r>
              <a:rPr lang="en-GB" sz="1100" dirty="0" smtClean="0">
                <a:solidFill>
                  <a:schemeClr val="tx1">
                    <a:lumMod val="65000"/>
                    <a:lumOff val="35000"/>
                  </a:schemeClr>
                </a:solidFill>
              </a:rPr>
              <a:t>Milled pepper</a:t>
            </a:r>
            <a:endParaRPr lang="en-GB" sz="1100" dirty="0">
              <a:solidFill>
                <a:schemeClr val="tx1">
                  <a:lumMod val="65000"/>
                  <a:lumOff val="35000"/>
                </a:schemeClr>
              </a:solidFill>
              <a:latin typeface="Arial Black" pitchFamily="34" charset="0"/>
            </a:endParaRPr>
          </a:p>
        </p:txBody>
      </p:sp>
      <p:sp>
        <p:nvSpPr>
          <p:cNvPr id="6" name="Content Placeholder 5"/>
          <p:cNvSpPr>
            <a:spLocks noGrp="1"/>
          </p:cNvSpPr>
          <p:nvPr>
            <p:ph sz="half" idx="2"/>
          </p:nvPr>
        </p:nvSpPr>
        <p:spPr>
          <a:xfrm>
            <a:off x="3643306" y="3714752"/>
            <a:ext cx="5072098" cy="2357454"/>
          </a:xfrm>
        </p:spPr>
        <p:txBody>
          <a:bodyPr>
            <a:noAutofit/>
          </a:bodyPr>
          <a:lstStyle/>
          <a:p>
            <a:pPr>
              <a:buNone/>
            </a:pPr>
            <a:r>
              <a:rPr lang="en-GB" sz="1000" b="1" dirty="0" smtClean="0">
                <a:solidFill>
                  <a:srgbClr val="FF0000"/>
                </a:solidFill>
              </a:rPr>
              <a:t>Method:-</a:t>
            </a:r>
          </a:p>
          <a:p>
            <a:pPr marL="0" indent="0">
              <a:buNone/>
            </a:pPr>
            <a:r>
              <a:rPr lang="en-GB" sz="1000" dirty="0" smtClean="0">
                <a:solidFill>
                  <a:schemeClr val="tx1">
                    <a:lumMod val="65000"/>
                    <a:lumOff val="35000"/>
                  </a:schemeClr>
                </a:solidFill>
              </a:rPr>
              <a:t> Cut the Lemon grass in half to be roughly the same length as the rosemary sprigs, place the cut ingredients into a bowl and dribble approx 4 tbsp’s of olive oil along with the garlic and ginger over the ingredients, mixing well. </a:t>
            </a:r>
          </a:p>
          <a:p>
            <a:pPr marL="0" indent="0">
              <a:buNone/>
            </a:pPr>
            <a:r>
              <a:rPr lang="en-GB" sz="1000" dirty="0" smtClean="0">
                <a:solidFill>
                  <a:schemeClr val="tx1">
                    <a:lumMod val="65000"/>
                    <a:lumOff val="35000"/>
                  </a:schemeClr>
                </a:solidFill>
              </a:rPr>
              <a:t>Taking a piece of rosemary and a piece of lemon grass, put together and start to thread the ingredients to form a skewer, starting off with the tomato, mushroom, tofu, pepper &amp; onion, repeat this twice, and do this for all 4 skewers, then place onto a foiled tray and sprinkle with milled salt &amp; pepper, grill on medium heat for approx 10-15 minutes whilst turning. Into a small pan place ½ jar of the seaweed jerk spiced jelly along with 3-4 tbsp’s water and slightly warm. Remove skewers and serve 1-2 per portion, one in the centre and the other at an angle, dribble a little sauce and serve with braised rice.  Alternatively, why not roast a sweet potato, scoop out the flesh, season, add 1 tbsp of the chopped herb recipe and pop your kebab beauty’s on top Enjoy!.....</a:t>
            </a:r>
            <a:endParaRPr lang="en-GB" sz="1000" dirty="0">
              <a:solidFill>
                <a:schemeClr val="tx1">
                  <a:lumMod val="65000"/>
                  <a:lumOff val="35000"/>
                </a:schemeClr>
              </a:solidFill>
            </a:endParaRPr>
          </a:p>
        </p:txBody>
      </p:sp>
      <p:pic>
        <p:nvPicPr>
          <p:cNvPr id="8" name="Picture 7" descr="IMG_0754a.jpg"/>
          <p:cNvPicPr>
            <a:picLocks noChangeAspect="1"/>
          </p:cNvPicPr>
          <p:nvPr/>
        </p:nvPicPr>
        <p:blipFill>
          <a:blip r:embed="rId2" cstate="print"/>
          <a:stretch>
            <a:fillRect/>
          </a:stretch>
        </p:blipFill>
        <p:spPr>
          <a:xfrm>
            <a:off x="5715007" y="1928802"/>
            <a:ext cx="2571769" cy="17145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2357430"/>
            <a:ext cx="7543824" cy="2643206"/>
          </a:xfrm>
        </p:spPr>
        <p:txBody>
          <a:bodyPr/>
          <a:lstStyle/>
          <a:p>
            <a:r>
              <a:rPr lang="en-GB" sz="2800" b="1" dirty="0" smtClean="0">
                <a:solidFill>
                  <a:schemeClr val="tx1">
                    <a:lumMod val="50000"/>
                    <a:lumOff val="50000"/>
                  </a:schemeClr>
                </a:solidFill>
              </a:rPr>
              <a:t>Company started trading in 2007</a:t>
            </a:r>
          </a:p>
          <a:p>
            <a:r>
              <a:rPr lang="en-GB" sz="2800" b="1" dirty="0" smtClean="0">
                <a:solidFill>
                  <a:schemeClr val="tx1">
                    <a:lumMod val="50000"/>
                    <a:lumOff val="50000"/>
                  </a:schemeClr>
                </a:solidFill>
              </a:rPr>
              <a:t>Promotional campaign during 2009</a:t>
            </a:r>
          </a:p>
          <a:p>
            <a:r>
              <a:rPr lang="en-GB" sz="2800" b="1" dirty="0" smtClean="0">
                <a:solidFill>
                  <a:schemeClr val="tx1">
                    <a:lumMod val="50000"/>
                    <a:lumOff val="50000"/>
                  </a:schemeClr>
                </a:solidFill>
              </a:rPr>
              <a:t>Distributed by one major distributor</a:t>
            </a:r>
          </a:p>
          <a:p>
            <a:r>
              <a:rPr lang="en-GB" sz="2800" b="1" dirty="0" smtClean="0">
                <a:solidFill>
                  <a:schemeClr val="tx1">
                    <a:lumMod val="50000"/>
                    <a:lumOff val="50000"/>
                  </a:schemeClr>
                </a:solidFill>
              </a:rPr>
              <a:t>Available through independent delicatessens</a:t>
            </a:r>
          </a:p>
          <a:p>
            <a:endParaRPr lang="en-GB" sz="2800" b="1" dirty="0">
              <a:solidFill>
                <a:schemeClr val="tx1">
                  <a:lumMod val="50000"/>
                  <a:lumOff val="50000"/>
                </a:schemeClr>
              </a:solidFill>
            </a:endParaRPr>
          </a:p>
        </p:txBody>
      </p:sp>
      <p:sp>
        <p:nvSpPr>
          <p:cNvPr id="4" name="Title 3"/>
          <p:cNvSpPr>
            <a:spLocks noGrp="1"/>
          </p:cNvSpPr>
          <p:nvPr>
            <p:ph type="title"/>
          </p:nvPr>
        </p:nvSpPr>
        <p:spPr>
          <a:xfrm>
            <a:off x="457200" y="274638"/>
            <a:ext cx="8229600" cy="1143000"/>
          </a:xfrm>
        </p:spPr>
        <p:txBody>
          <a:bodyPr/>
          <a:lstStyle/>
          <a:p>
            <a:r>
              <a:rPr lang="en-GB" sz="3200" dirty="0" smtClean="0">
                <a:solidFill>
                  <a:schemeClr val="tx1">
                    <a:lumMod val="50000"/>
                    <a:lumOff val="50000"/>
                  </a:schemeClr>
                </a:solidFill>
                <a:latin typeface="Arial Black" pitchFamily="34" charset="0"/>
              </a:rPr>
              <a:t>BACKGROUND</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
        <p:nvSpPr>
          <p:cNvPr id="5" name="Content Placeholder 2"/>
          <p:cNvSpPr>
            <a:spLocks noGrp="1"/>
          </p:cNvSpPr>
          <p:nvPr>
            <p:ph sz="half" idx="1"/>
          </p:nvPr>
        </p:nvSpPr>
        <p:spPr>
          <a:xfrm>
            <a:off x="928662" y="2000240"/>
            <a:ext cx="5214974" cy="3786214"/>
          </a:xfrm>
        </p:spPr>
        <p:txBody>
          <a:bodyPr>
            <a:normAutofit fontScale="92500" lnSpcReduction="20000"/>
          </a:bodyPr>
          <a:lstStyle/>
          <a:p>
            <a:r>
              <a:rPr lang="en-GB" b="1" dirty="0" smtClean="0">
                <a:solidFill>
                  <a:schemeClr val="tx1">
                    <a:lumMod val="50000"/>
                    <a:lumOff val="50000"/>
                  </a:schemeClr>
                </a:solidFill>
              </a:rPr>
              <a:t>Seaweed &amp; Tomato Salsa Ragu </a:t>
            </a:r>
          </a:p>
          <a:p>
            <a:pPr>
              <a:buNone/>
            </a:pPr>
            <a:r>
              <a:rPr lang="en-GB" sz="1900" b="1" dirty="0">
                <a:solidFill>
                  <a:schemeClr val="tx1">
                    <a:lumMod val="50000"/>
                    <a:lumOff val="50000"/>
                  </a:schemeClr>
                </a:solidFill>
              </a:rPr>
              <a:t>	</a:t>
            </a:r>
            <a:r>
              <a:rPr lang="en-GB" sz="1900" dirty="0" smtClean="0">
                <a:solidFill>
                  <a:schemeClr val="tx1">
                    <a:lumMod val="50000"/>
                    <a:lumOff val="50000"/>
                  </a:schemeClr>
                </a:solidFill>
              </a:rPr>
              <a:t>A rich Seaweed, Tomato &amp; Vegetable Sauce. Suitable for vegan &amp; vegetarian.</a:t>
            </a:r>
          </a:p>
          <a:p>
            <a:pPr>
              <a:buNone/>
            </a:pPr>
            <a:endParaRPr lang="en-GB" sz="1900" dirty="0">
              <a:solidFill>
                <a:schemeClr val="tx1">
                  <a:lumMod val="50000"/>
                  <a:lumOff val="50000"/>
                </a:schemeClr>
              </a:solidFill>
            </a:endParaRPr>
          </a:p>
          <a:p>
            <a:pPr>
              <a:buNone/>
            </a:pPr>
            <a:r>
              <a:rPr lang="en-GB" sz="1900" dirty="0" smtClean="0">
                <a:solidFill>
                  <a:schemeClr val="tx1">
                    <a:lumMod val="50000"/>
                    <a:lumOff val="50000"/>
                  </a:schemeClr>
                </a:solidFill>
              </a:rPr>
              <a:t>	'You can risk anything but temptation in this mouth lingering example that screams at you, subtle aroma’s that enlighten you, and taste that nourishes you.‘ Paul Da Costa Greaves</a:t>
            </a:r>
          </a:p>
          <a:p>
            <a:pPr>
              <a:buNone/>
            </a:pPr>
            <a:endParaRPr lang="en-GB" sz="1900" dirty="0">
              <a:solidFill>
                <a:srgbClr val="FF0000"/>
              </a:solidFill>
            </a:endParaRPr>
          </a:p>
          <a:p>
            <a:pPr>
              <a:buNone/>
            </a:pPr>
            <a:r>
              <a:rPr lang="en-GB" sz="1900" dirty="0" smtClean="0">
                <a:solidFill>
                  <a:srgbClr val="FF0000"/>
                </a:solidFill>
              </a:rPr>
              <a:t>	Awarded Silver - Great Taste Awards</a:t>
            </a:r>
          </a:p>
          <a:p>
            <a:pPr>
              <a:buNone/>
            </a:pPr>
            <a:r>
              <a:rPr lang="en-GB" sz="1900" dirty="0" smtClean="0">
                <a:solidFill>
                  <a:schemeClr val="tx1">
                    <a:lumMod val="50000"/>
                    <a:lumOff val="50000"/>
                  </a:schemeClr>
                </a:solidFill>
              </a:rPr>
              <a:t>	</a:t>
            </a:r>
          </a:p>
          <a:p>
            <a:pPr>
              <a:buNone/>
            </a:pPr>
            <a:r>
              <a:rPr lang="en-GB" sz="1900" dirty="0" smtClean="0">
                <a:solidFill>
                  <a:schemeClr val="tx1">
                    <a:lumMod val="50000"/>
                    <a:lumOff val="50000"/>
                  </a:schemeClr>
                </a:solidFill>
              </a:rPr>
              <a:t>	Serving suggestion - delicious &amp; versatile pasta sauce, or as a filling for the odd Jacket Potato.</a:t>
            </a:r>
          </a:p>
          <a:p>
            <a:pPr>
              <a:buNone/>
            </a:pPr>
            <a:endParaRPr lang="en-GB" sz="1900" dirty="0">
              <a:solidFill>
                <a:schemeClr val="tx1">
                  <a:lumMod val="50000"/>
                  <a:lumOff val="50000"/>
                </a:schemeClr>
              </a:solidFill>
            </a:endParaRPr>
          </a:p>
          <a:p>
            <a:pPr>
              <a:buNone/>
            </a:pPr>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a:solidFill>
                <a:schemeClr val="tx1">
                  <a:lumMod val="50000"/>
                  <a:lumOff val="50000"/>
                </a:schemeClr>
              </a:solidFill>
            </a:endParaRPr>
          </a:p>
        </p:txBody>
      </p:sp>
      <p:pic>
        <p:nvPicPr>
          <p:cNvPr id="11" name="Picture 10" descr="tom-salsa.png"/>
          <p:cNvPicPr>
            <a:picLocks noChangeAspect="1"/>
          </p:cNvPicPr>
          <p:nvPr/>
        </p:nvPicPr>
        <p:blipFill>
          <a:blip r:embed="rId2" cstate="print"/>
          <a:stretch>
            <a:fillRect/>
          </a:stretch>
        </p:blipFill>
        <p:spPr>
          <a:xfrm>
            <a:off x="6189647" y="2000239"/>
            <a:ext cx="1525625" cy="250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TA Silver - Tomota Ragu.jpg"/>
          <p:cNvPicPr>
            <a:picLocks noGrp="1" noChangeAspect="1"/>
          </p:cNvPicPr>
          <p:nvPr>
            <p:ph idx="1"/>
          </p:nvPr>
        </p:nvPicPr>
        <p:blipFill>
          <a:blip r:embed="rId2" cstate="print"/>
          <a:stretch>
            <a:fillRect/>
          </a:stretch>
        </p:blipFill>
        <p:spPr>
          <a:xfrm>
            <a:off x="1532623" y="1537260"/>
            <a:ext cx="6078755" cy="42704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
        <p:nvSpPr>
          <p:cNvPr id="5" name="Content Placeholder 2"/>
          <p:cNvSpPr>
            <a:spLocks noGrp="1"/>
          </p:cNvSpPr>
          <p:nvPr>
            <p:ph sz="half" idx="1"/>
          </p:nvPr>
        </p:nvSpPr>
        <p:spPr>
          <a:xfrm>
            <a:off x="928662" y="2000240"/>
            <a:ext cx="5072098" cy="3714776"/>
          </a:xfrm>
        </p:spPr>
        <p:txBody>
          <a:bodyPr>
            <a:normAutofit fontScale="92500" lnSpcReduction="20000"/>
          </a:bodyPr>
          <a:lstStyle/>
          <a:p>
            <a:r>
              <a:rPr lang="en-GB" b="1" dirty="0" smtClean="0">
                <a:solidFill>
                  <a:schemeClr val="tx1">
                    <a:lumMod val="50000"/>
                    <a:lumOff val="50000"/>
                  </a:schemeClr>
                </a:solidFill>
              </a:rPr>
              <a:t>Seaweed &amp; Lavender Pesto</a:t>
            </a:r>
          </a:p>
          <a:p>
            <a:pPr>
              <a:buNone/>
            </a:pPr>
            <a:r>
              <a:rPr lang="en-GB" sz="1900" b="1" dirty="0">
                <a:solidFill>
                  <a:schemeClr val="tx1">
                    <a:lumMod val="50000"/>
                    <a:lumOff val="50000"/>
                  </a:schemeClr>
                </a:solidFill>
              </a:rPr>
              <a:t>	</a:t>
            </a:r>
            <a:r>
              <a:rPr lang="en-GB" sz="1900" dirty="0" smtClean="0">
                <a:solidFill>
                  <a:schemeClr val="tx1">
                    <a:lumMod val="50000"/>
                    <a:lumOff val="50000"/>
                  </a:schemeClr>
                </a:solidFill>
              </a:rPr>
              <a:t>A delicious blend of basil, pine nuts, sea lettuce &amp; cheese.  Suitable for vegetarian. Warning: contains pine nuts. </a:t>
            </a:r>
          </a:p>
          <a:p>
            <a:pPr>
              <a:buNone/>
            </a:pPr>
            <a:endParaRPr lang="en-GB" sz="1900" dirty="0">
              <a:solidFill>
                <a:schemeClr val="tx1">
                  <a:lumMod val="50000"/>
                  <a:lumOff val="50000"/>
                </a:schemeClr>
              </a:solidFill>
            </a:endParaRPr>
          </a:p>
          <a:p>
            <a:pPr>
              <a:buNone/>
            </a:pPr>
            <a:r>
              <a:rPr lang="en-GB" sz="1900" dirty="0" smtClean="0">
                <a:solidFill>
                  <a:schemeClr val="tx1">
                    <a:lumMod val="50000"/>
                    <a:lumOff val="50000"/>
                  </a:schemeClr>
                </a:solidFill>
              </a:rPr>
              <a:t>	'Vibrant yet smooth, full of sunshine yet wonderfully balanced, with an intense passion that ensures the enduring character of sheer delight has just begun.‘ Paul Da Costa Greaves</a:t>
            </a:r>
          </a:p>
          <a:p>
            <a:pPr>
              <a:buNone/>
            </a:pPr>
            <a:endParaRPr lang="en-GB" sz="1900" dirty="0" smtClean="0">
              <a:solidFill>
                <a:schemeClr val="tx1">
                  <a:lumMod val="50000"/>
                  <a:lumOff val="50000"/>
                </a:schemeClr>
              </a:solidFill>
            </a:endParaRPr>
          </a:p>
          <a:p>
            <a:pPr>
              <a:buNone/>
            </a:pPr>
            <a:r>
              <a:rPr lang="en-GB" sz="1900" dirty="0">
                <a:solidFill>
                  <a:schemeClr val="tx1">
                    <a:lumMod val="50000"/>
                    <a:lumOff val="50000"/>
                  </a:schemeClr>
                </a:solidFill>
              </a:rPr>
              <a:t>	</a:t>
            </a:r>
            <a:r>
              <a:rPr lang="en-GB" sz="1900" dirty="0" smtClean="0">
                <a:solidFill>
                  <a:srgbClr val="FF0000"/>
                </a:solidFill>
              </a:rPr>
              <a:t>Awarded Bronze – Taste of the West</a:t>
            </a:r>
            <a:r>
              <a:rPr lang="en-GB" sz="1900" dirty="0" smtClean="0">
                <a:solidFill>
                  <a:schemeClr val="tx1">
                    <a:lumMod val="50000"/>
                    <a:lumOff val="50000"/>
                  </a:schemeClr>
                </a:solidFill>
              </a:rPr>
              <a:t> </a:t>
            </a:r>
          </a:p>
          <a:p>
            <a:pPr>
              <a:buNone/>
            </a:pPr>
            <a:r>
              <a:rPr lang="en-GB" sz="1900" dirty="0" smtClean="0">
                <a:solidFill>
                  <a:schemeClr val="tx1">
                    <a:lumMod val="50000"/>
                    <a:lumOff val="50000"/>
                  </a:schemeClr>
                </a:solidFill>
              </a:rPr>
              <a:t>	Serving suggestion - gently pour over new season potatoes, pasta salads, or use for an added twist to crunchy garlic bread. </a:t>
            </a:r>
          </a:p>
          <a:p>
            <a:pPr>
              <a:buNone/>
            </a:pPr>
            <a:endParaRPr lang="en-GB" sz="1900" dirty="0" smtClean="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a:solidFill>
                <a:schemeClr val="tx1">
                  <a:lumMod val="50000"/>
                  <a:lumOff val="50000"/>
                </a:schemeClr>
              </a:solidFill>
            </a:endParaRPr>
          </a:p>
        </p:txBody>
      </p:sp>
      <p:pic>
        <p:nvPicPr>
          <p:cNvPr id="9" name="Picture 8" descr="lavender-pesto.png"/>
          <p:cNvPicPr>
            <a:picLocks noChangeAspect="1"/>
          </p:cNvPicPr>
          <p:nvPr/>
        </p:nvPicPr>
        <p:blipFill>
          <a:blip r:embed="rId2" cstate="print"/>
          <a:stretch>
            <a:fillRect/>
          </a:stretch>
        </p:blipFill>
        <p:spPr>
          <a:xfrm>
            <a:off x="6146057" y="1928802"/>
            <a:ext cx="1497777" cy="2454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TW Bronze - Pesto.jpg"/>
          <p:cNvPicPr>
            <a:picLocks noGrp="1" noChangeAspect="1"/>
          </p:cNvPicPr>
          <p:nvPr>
            <p:ph idx="1"/>
          </p:nvPr>
        </p:nvPicPr>
        <p:blipFill>
          <a:blip r:embed="rId2" cstate="print"/>
          <a:stretch>
            <a:fillRect/>
          </a:stretch>
        </p:blipFill>
        <p:spPr>
          <a:xfrm>
            <a:off x="1573596" y="1600201"/>
            <a:ext cx="5996809" cy="41862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
        <p:nvSpPr>
          <p:cNvPr id="5" name="Content Placeholder 2"/>
          <p:cNvSpPr>
            <a:spLocks noGrp="1"/>
          </p:cNvSpPr>
          <p:nvPr>
            <p:ph sz="half" idx="1"/>
          </p:nvPr>
        </p:nvSpPr>
        <p:spPr>
          <a:xfrm>
            <a:off x="928662" y="2000240"/>
            <a:ext cx="5143536" cy="4071966"/>
          </a:xfrm>
        </p:spPr>
        <p:txBody>
          <a:bodyPr>
            <a:normAutofit fontScale="92500" lnSpcReduction="10000"/>
          </a:bodyPr>
          <a:lstStyle/>
          <a:p>
            <a:r>
              <a:rPr lang="en-GB" b="1" dirty="0" smtClean="0">
                <a:solidFill>
                  <a:schemeClr val="tx1">
                    <a:lumMod val="50000"/>
                    <a:lumOff val="50000"/>
                  </a:schemeClr>
                </a:solidFill>
              </a:rPr>
              <a:t>Seaweed </a:t>
            </a:r>
            <a:r>
              <a:rPr lang="en-GB" b="1" dirty="0" err="1" smtClean="0">
                <a:solidFill>
                  <a:schemeClr val="tx1">
                    <a:lumMod val="50000"/>
                    <a:lumOff val="50000"/>
                  </a:schemeClr>
                </a:solidFill>
              </a:rPr>
              <a:t>Jiggy</a:t>
            </a:r>
            <a:r>
              <a:rPr lang="en-GB" b="1" dirty="0" smtClean="0">
                <a:solidFill>
                  <a:schemeClr val="tx1">
                    <a:lumMod val="50000"/>
                    <a:lumOff val="50000"/>
                  </a:schemeClr>
                </a:solidFill>
              </a:rPr>
              <a:t> Jerky Jelly </a:t>
            </a:r>
          </a:p>
          <a:p>
            <a:pPr>
              <a:buNone/>
            </a:pPr>
            <a:r>
              <a:rPr lang="en-GB" sz="1900" b="1" dirty="0">
                <a:solidFill>
                  <a:schemeClr val="tx1">
                    <a:lumMod val="50000"/>
                    <a:lumOff val="50000"/>
                  </a:schemeClr>
                </a:solidFill>
              </a:rPr>
              <a:t>	</a:t>
            </a:r>
            <a:r>
              <a:rPr lang="en-GB" sz="1900" dirty="0" smtClean="0">
                <a:solidFill>
                  <a:schemeClr val="tx1">
                    <a:lumMod val="50000"/>
                    <a:lumOff val="50000"/>
                  </a:schemeClr>
                </a:solidFill>
              </a:rPr>
              <a:t>Me </a:t>
            </a:r>
            <a:r>
              <a:rPr lang="en-GB" sz="1900" dirty="0" err="1" smtClean="0">
                <a:solidFill>
                  <a:schemeClr val="tx1">
                    <a:lumMod val="50000"/>
                    <a:lumOff val="50000"/>
                  </a:schemeClr>
                </a:solidFill>
              </a:rPr>
              <a:t>jiggy</a:t>
            </a:r>
            <a:r>
              <a:rPr lang="en-GB" sz="1900" dirty="0" smtClean="0">
                <a:solidFill>
                  <a:schemeClr val="tx1">
                    <a:lumMod val="50000"/>
                    <a:lumOff val="50000"/>
                  </a:schemeClr>
                </a:solidFill>
              </a:rPr>
              <a:t> jerk chunky </a:t>
            </a:r>
            <a:r>
              <a:rPr lang="en-GB" sz="1900" dirty="0" err="1" smtClean="0">
                <a:solidFill>
                  <a:schemeClr val="tx1">
                    <a:lumMod val="50000"/>
                    <a:lumOff val="50000"/>
                  </a:schemeClr>
                </a:solidFill>
              </a:rPr>
              <a:t>kickin</a:t>
            </a:r>
            <a:r>
              <a:rPr lang="en-GB" sz="1900" dirty="0" smtClean="0">
                <a:solidFill>
                  <a:schemeClr val="tx1">
                    <a:lumMod val="50000"/>
                    <a:lumOff val="50000"/>
                  </a:schemeClr>
                </a:solidFill>
              </a:rPr>
              <a:t> jellied chutney! – suitable for vegan &amp; vegetarian. A sweet! yet robust chunky </a:t>
            </a:r>
            <a:r>
              <a:rPr lang="en-GB" sz="1900" dirty="0" err="1" smtClean="0">
                <a:solidFill>
                  <a:schemeClr val="tx1">
                    <a:lumMod val="50000"/>
                    <a:lumOff val="50000"/>
                  </a:schemeClr>
                </a:solidFill>
              </a:rPr>
              <a:t>kickin</a:t>
            </a:r>
            <a:r>
              <a:rPr lang="en-GB" sz="1900" dirty="0" smtClean="0">
                <a:solidFill>
                  <a:schemeClr val="tx1">
                    <a:lumMod val="50000"/>
                    <a:lumOff val="50000"/>
                  </a:schemeClr>
                </a:solidFill>
              </a:rPr>
              <a:t> chutney, set with nature’s agar </a:t>
            </a:r>
            <a:r>
              <a:rPr lang="en-GB" sz="1900" dirty="0" err="1" smtClean="0">
                <a:solidFill>
                  <a:schemeClr val="tx1">
                    <a:lumMod val="50000"/>
                    <a:lumOff val="50000"/>
                  </a:schemeClr>
                </a:solidFill>
              </a:rPr>
              <a:t>agar</a:t>
            </a:r>
            <a:r>
              <a:rPr lang="en-GB" sz="1900" dirty="0" smtClean="0">
                <a:solidFill>
                  <a:schemeClr val="tx1">
                    <a:lumMod val="50000"/>
                    <a:lumOff val="50000"/>
                  </a:schemeClr>
                </a:solidFill>
              </a:rPr>
              <a:t>. 'Slightly </a:t>
            </a:r>
            <a:r>
              <a:rPr lang="en-GB" sz="1900" dirty="0" err="1" smtClean="0">
                <a:solidFill>
                  <a:schemeClr val="tx1">
                    <a:lumMod val="50000"/>
                    <a:lumOff val="50000"/>
                  </a:schemeClr>
                </a:solidFill>
              </a:rPr>
              <a:t>kickin</a:t>
            </a:r>
            <a:r>
              <a:rPr lang="en-GB" sz="1900" dirty="0" smtClean="0">
                <a:solidFill>
                  <a:schemeClr val="tx1">
                    <a:lumMod val="50000"/>
                    <a:lumOff val="50000"/>
                  </a:schemeClr>
                </a:solidFill>
              </a:rPr>
              <a:t>, please don’t stop I like it &amp; want more‘ Paul Da-Costa-Greaves</a:t>
            </a:r>
            <a:br>
              <a:rPr lang="en-GB" sz="1900" dirty="0" smtClean="0">
                <a:solidFill>
                  <a:schemeClr val="tx1">
                    <a:lumMod val="50000"/>
                    <a:lumOff val="50000"/>
                  </a:schemeClr>
                </a:solidFill>
              </a:rPr>
            </a:br>
            <a:r>
              <a:rPr lang="en-GB" sz="1900" dirty="0" smtClean="0">
                <a:solidFill>
                  <a:schemeClr val="tx1">
                    <a:lumMod val="50000"/>
                    <a:lumOff val="50000"/>
                  </a:schemeClr>
                </a:solidFill>
              </a:rPr>
              <a:t/>
            </a:r>
            <a:br>
              <a:rPr lang="en-GB" sz="1900" dirty="0" smtClean="0">
                <a:solidFill>
                  <a:schemeClr val="tx1">
                    <a:lumMod val="50000"/>
                    <a:lumOff val="50000"/>
                  </a:schemeClr>
                </a:solidFill>
              </a:rPr>
            </a:br>
            <a:r>
              <a:rPr lang="en-GB" sz="1900" dirty="0" smtClean="0">
                <a:solidFill>
                  <a:schemeClr val="tx1">
                    <a:lumMod val="50000"/>
                    <a:lumOff val="50000"/>
                  </a:schemeClr>
                </a:solidFill>
              </a:rPr>
              <a:t>'Me tongue start </a:t>
            </a:r>
            <a:r>
              <a:rPr lang="en-GB" sz="1900" dirty="0" err="1" smtClean="0">
                <a:solidFill>
                  <a:schemeClr val="tx1">
                    <a:lumMod val="50000"/>
                    <a:lumOff val="50000"/>
                  </a:schemeClr>
                </a:solidFill>
              </a:rPr>
              <a:t>tinglin</a:t>
            </a:r>
            <a:r>
              <a:rPr lang="en-GB" sz="1900" dirty="0" smtClean="0">
                <a:solidFill>
                  <a:schemeClr val="tx1">
                    <a:lumMod val="50000"/>
                    <a:lumOff val="50000"/>
                  </a:schemeClr>
                </a:solidFill>
              </a:rPr>
              <a:t>, go on I dare yea, be me bit.. on </a:t>
            </a:r>
            <a:r>
              <a:rPr lang="en-GB" sz="1900" dirty="0" err="1" smtClean="0">
                <a:solidFill>
                  <a:schemeClr val="tx1">
                    <a:lumMod val="50000"/>
                    <a:lumOff val="50000"/>
                  </a:schemeClr>
                </a:solidFill>
              </a:rPr>
              <a:t>da</a:t>
            </a:r>
            <a:r>
              <a:rPr lang="en-GB" sz="1900" dirty="0" smtClean="0">
                <a:solidFill>
                  <a:schemeClr val="tx1">
                    <a:lumMod val="50000"/>
                    <a:lumOff val="50000"/>
                  </a:schemeClr>
                </a:solidFill>
              </a:rPr>
              <a:t> side!‘</a:t>
            </a:r>
          </a:p>
          <a:p>
            <a:pPr>
              <a:buNone/>
            </a:pPr>
            <a:endParaRPr lang="en-GB" sz="1900" dirty="0">
              <a:solidFill>
                <a:schemeClr val="tx1">
                  <a:lumMod val="50000"/>
                  <a:lumOff val="50000"/>
                </a:schemeClr>
              </a:solidFill>
            </a:endParaRPr>
          </a:p>
          <a:p>
            <a:pPr>
              <a:buNone/>
            </a:pPr>
            <a:r>
              <a:rPr lang="en-GB" sz="1900" dirty="0" smtClean="0">
                <a:solidFill>
                  <a:schemeClr val="tx1">
                    <a:lumMod val="50000"/>
                    <a:lumOff val="50000"/>
                  </a:schemeClr>
                </a:solidFill>
              </a:rPr>
              <a:t>	Serving suggestion - Versatile, hot and slightly </a:t>
            </a:r>
            <a:r>
              <a:rPr lang="en-GB" sz="1900" dirty="0" err="1" smtClean="0">
                <a:solidFill>
                  <a:schemeClr val="tx1">
                    <a:lumMod val="50000"/>
                    <a:lumOff val="50000"/>
                  </a:schemeClr>
                </a:solidFill>
              </a:rPr>
              <a:t>kickin</a:t>
            </a:r>
            <a:r>
              <a:rPr lang="en-GB" sz="1900" dirty="0" smtClean="0">
                <a:solidFill>
                  <a:schemeClr val="tx1">
                    <a:lumMod val="50000"/>
                    <a:lumOff val="50000"/>
                  </a:schemeClr>
                </a:solidFill>
              </a:rPr>
              <a:t>! </a:t>
            </a:r>
            <a:r>
              <a:rPr lang="en-GB" sz="1900" dirty="0" err="1" smtClean="0">
                <a:solidFill>
                  <a:schemeClr val="tx1">
                    <a:lumMod val="50000"/>
                    <a:lumOff val="50000"/>
                  </a:schemeClr>
                </a:solidFill>
              </a:rPr>
              <a:t>Gud</a:t>
            </a:r>
            <a:r>
              <a:rPr lang="en-GB" sz="1900" dirty="0" smtClean="0">
                <a:solidFill>
                  <a:schemeClr val="tx1">
                    <a:lumMod val="50000"/>
                    <a:lumOff val="50000"/>
                  </a:schemeClr>
                </a:solidFill>
              </a:rPr>
              <a:t> </a:t>
            </a:r>
            <a:r>
              <a:rPr lang="en-GB" sz="1900" dirty="0" err="1" smtClean="0">
                <a:solidFill>
                  <a:schemeClr val="tx1">
                    <a:lumMod val="50000"/>
                    <a:lumOff val="50000"/>
                  </a:schemeClr>
                </a:solidFill>
              </a:rPr>
              <a:t>wiv</a:t>
            </a:r>
            <a:r>
              <a:rPr lang="en-GB" sz="1900" dirty="0" smtClean="0">
                <a:solidFill>
                  <a:schemeClr val="tx1">
                    <a:lumMod val="50000"/>
                    <a:lumOff val="50000"/>
                  </a:schemeClr>
                </a:solidFill>
              </a:rPr>
              <a:t> cheese, Ploughman's, to marinade, Cold meats, Sunday Roast. Or for a classy twist shove it on everything!</a:t>
            </a:r>
            <a:endParaRPr lang="en-GB" sz="900" dirty="0" smtClean="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a:solidFill>
                <a:schemeClr val="tx1">
                  <a:lumMod val="50000"/>
                  <a:lumOff val="50000"/>
                </a:schemeClr>
              </a:solidFill>
            </a:endParaRPr>
          </a:p>
        </p:txBody>
      </p:sp>
      <p:pic>
        <p:nvPicPr>
          <p:cNvPr id="6" name="Picture 5" descr="jerk-jelly.png"/>
          <p:cNvPicPr>
            <a:picLocks noChangeAspect="1"/>
          </p:cNvPicPr>
          <p:nvPr/>
        </p:nvPicPr>
        <p:blipFill>
          <a:blip r:embed="rId2" cstate="print"/>
          <a:stretch>
            <a:fillRect/>
          </a:stretch>
        </p:blipFill>
        <p:spPr>
          <a:xfrm>
            <a:off x="6102469" y="2000240"/>
            <a:ext cx="1612803"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1">
                    <a:lumMod val="50000"/>
                    <a:lumOff val="50000"/>
                  </a:schemeClr>
                </a:solidFill>
                <a:latin typeface="Arial Black" pitchFamily="34" charset="0"/>
              </a:rPr>
              <a:t>PRODUCTS</a:t>
            </a:r>
            <a:r>
              <a:rPr lang="en-GB" dirty="0" smtClean="0">
                <a:solidFill>
                  <a:schemeClr val="tx1">
                    <a:lumMod val="50000"/>
                    <a:lumOff val="50000"/>
                  </a:schemeClr>
                </a:solidFill>
                <a:latin typeface="Arial Black" pitchFamily="34" charset="0"/>
              </a:rPr>
              <a:t>  </a:t>
            </a:r>
            <a:endParaRPr lang="en-GB" dirty="0">
              <a:solidFill>
                <a:schemeClr val="tx1">
                  <a:lumMod val="50000"/>
                  <a:lumOff val="50000"/>
                </a:schemeClr>
              </a:solidFill>
              <a:latin typeface="Arial Black" pitchFamily="34" charset="0"/>
            </a:endParaRPr>
          </a:p>
        </p:txBody>
      </p:sp>
      <p:sp>
        <p:nvSpPr>
          <p:cNvPr id="5" name="Content Placeholder 2"/>
          <p:cNvSpPr>
            <a:spLocks noGrp="1"/>
          </p:cNvSpPr>
          <p:nvPr>
            <p:ph sz="half" idx="1"/>
          </p:nvPr>
        </p:nvSpPr>
        <p:spPr>
          <a:xfrm>
            <a:off x="928662" y="2000240"/>
            <a:ext cx="4929222" cy="3714776"/>
          </a:xfrm>
        </p:spPr>
        <p:txBody>
          <a:bodyPr>
            <a:normAutofit fontScale="92500" lnSpcReduction="20000"/>
          </a:bodyPr>
          <a:lstStyle/>
          <a:p>
            <a:r>
              <a:rPr lang="en-GB" b="1" dirty="0" smtClean="0">
                <a:solidFill>
                  <a:schemeClr val="tx1">
                    <a:lumMod val="50000"/>
                    <a:lumOff val="50000"/>
                  </a:schemeClr>
                </a:solidFill>
              </a:rPr>
              <a:t>Seaweed &amp; Lavender Jelly</a:t>
            </a:r>
          </a:p>
          <a:p>
            <a:pPr>
              <a:buNone/>
            </a:pPr>
            <a:r>
              <a:rPr lang="en-GB" sz="1900" b="1" dirty="0">
                <a:solidFill>
                  <a:schemeClr val="tx1">
                    <a:lumMod val="50000"/>
                    <a:lumOff val="50000"/>
                  </a:schemeClr>
                </a:solidFill>
              </a:rPr>
              <a:t>	</a:t>
            </a:r>
            <a:r>
              <a:rPr lang="en-GB" sz="1900" dirty="0" smtClean="0">
                <a:solidFill>
                  <a:schemeClr val="tx1">
                    <a:lumMod val="50000"/>
                    <a:lumOff val="50000"/>
                  </a:schemeClr>
                </a:solidFill>
              </a:rPr>
              <a:t>A sweet yet sharp jelly, set with nature’s agar </a:t>
            </a:r>
            <a:r>
              <a:rPr lang="en-GB" sz="1900" dirty="0" err="1" smtClean="0">
                <a:solidFill>
                  <a:schemeClr val="tx1">
                    <a:lumMod val="50000"/>
                    <a:lumOff val="50000"/>
                  </a:schemeClr>
                </a:solidFill>
              </a:rPr>
              <a:t>agar</a:t>
            </a:r>
            <a:r>
              <a:rPr lang="en-GB" sz="1900" dirty="0" smtClean="0">
                <a:solidFill>
                  <a:schemeClr val="tx1">
                    <a:lumMod val="50000"/>
                    <a:lumOff val="50000"/>
                  </a:schemeClr>
                </a:solidFill>
              </a:rPr>
              <a:t>. Suitable for vegan &amp; vegetarian. </a:t>
            </a:r>
          </a:p>
          <a:p>
            <a:pPr>
              <a:buNone/>
            </a:pPr>
            <a:r>
              <a:rPr lang="en-GB" sz="1900" dirty="0" smtClean="0">
                <a:solidFill>
                  <a:schemeClr val="tx1">
                    <a:lumMod val="50000"/>
                    <a:lumOff val="50000"/>
                  </a:schemeClr>
                </a:solidFill>
              </a:rPr>
              <a:t>	'Flamboyant, aromatic, fragrant with a lively and vivacious style. Taste the sun, break free, and live a little, I wouldn’t want this any other way.‘ Paul Da Costa Greaves</a:t>
            </a:r>
          </a:p>
          <a:p>
            <a:pPr>
              <a:buNone/>
            </a:pPr>
            <a:endParaRPr lang="en-GB" sz="1900" dirty="0" smtClean="0">
              <a:solidFill>
                <a:schemeClr val="tx1">
                  <a:lumMod val="50000"/>
                  <a:lumOff val="50000"/>
                </a:schemeClr>
              </a:solidFill>
            </a:endParaRPr>
          </a:p>
          <a:p>
            <a:pPr>
              <a:buNone/>
            </a:pPr>
            <a:r>
              <a:rPr lang="en-GB" sz="1900" dirty="0" smtClean="0">
                <a:solidFill>
                  <a:schemeClr val="tx1">
                    <a:lumMod val="50000"/>
                    <a:lumOff val="50000"/>
                  </a:schemeClr>
                </a:solidFill>
              </a:rPr>
              <a:t>	Serving suggestion - versatile &amp; yet so adaptable, wonderful on toasted bread</a:t>
            </a:r>
            <a:br>
              <a:rPr lang="en-GB" sz="1900" dirty="0" smtClean="0">
                <a:solidFill>
                  <a:schemeClr val="tx1">
                    <a:lumMod val="50000"/>
                    <a:lumOff val="50000"/>
                  </a:schemeClr>
                </a:solidFill>
              </a:rPr>
            </a:br>
            <a:r>
              <a:rPr lang="en-GB" sz="1900" dirty="0" smtClean="0">
                <a:solidFill>
                  <a:schemeClr val="tx1">
                    <a:lumMod val="50000"/>
                    <a:lumOff val="50000"/>
                  </a:schemeClr>
                </a:solidFill>
              </a:rPr>
              <a:t>or that warm croissant, </a:t>
            </a:r>
            <a:r>
              <a:rPr lang="en-GB" sz="1900" dirty="0" err="1" smtClean="0">
                <a:solidFill>
                  <a:schemeClr val="tx1">
                    <a:lumMod val="50000"/>
                    <a:lumOff val="50000"/>
                  </a:schemeClr>
                </a:solidFill>
              </a:rPr>
              <a:t>FAB</a:t>
            </a:r>
            <a:r>
              <a:rPr lang="en-GB" sz="1900" dirty="0" smtClean="0">
                <a:solidFill>
                  <a:schemeClr val="tx1">
                    <a:lumMod val="50000"/>
                    <a:lumOff val="50000"/>
                  </a:schemeClr>
                </a:solidFill>
              </a:rPr>
              <a:t> for a cheeseboard,</a:t>
            </a:r>
            <a:br>
              <a:rPr lang="en-GB" sz="1900" dirty="0" smtClean="0">
                <a:solidFill>
                  <a:schemeClr val="tx1">
                    <a:lumMod val="50000"/>
                    <a:lumOff val="50000"/>
                  </a:schemeClr>
                </a:solidFill>
              </a:rPr>
            </a:br>
            <a:r>
              <a:rPr lang="en-GB" sz="1900" dirty="0" smtClean="0">
                <a:solidFill>
                  <a:schemeClr val="tx1">
                    <a:lumMod val="50000"/>
                    <a:lumOff val="50000"/>
                  </a:schemeClr>
                </a:solidFill>
              </a:rPr>
              <a:t>mouth watering on the side with a good Sunday Roast.</a:t>
            </a:r>
            <a:br>
              <a:rPr lang="en-GB" sz="1900" dirty="0" smtClean="0">
                <a:solidFill>
                  <a:schemeClr val="tx1">
                    <a:lumMod val="50000"/>
                    <a:lumOff val="50000"/>
                  </a:schemeClr>
                </a:solidFill>
              </a:rPr>
            </a:br>
            <a:r>
              <a:rPr lang="en-GB" sz="1900" dirty="0" smtClean="0">
                <a:solidFill>
                  <a:schemeClr val="tx1">
                    <a:lumMod val="50000"/>
                    <a:lumOff val="50000"/>
                  </a:schemeClr>
                </a:solidFill>
              </a:rPr>
              <a:t>Puts a finishing twist to a sauce.</a:t>
            </a:r>
          </a:p>
          <a:p>
            <a:endParaRPr lang="en-GB" sz="900" dirty="0" smtClean="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smtClean="0">
              <a:solidFill>
                <a:schemeClr val="tx1">
                  <a:lumMod val="50000"/>
                  <a:lumOff val="50000"/>
                </a:schemeClr>
              </a:solidFill>
            </a:endParaRPr>
          </a:p>
          <a:p>
            <a:endParaRPr lang="en-GB" sz="900" dirty="0">
              <a:solidFill>
                <a:schemeClr val="tx1">
                  <a:lumMod val="50000"/>
                  <a:lumOff val="50000"/>
                </a:schemeClr>
              </a:solidFill>
            </a:endParaRPr>
          </a:p>
          <a:p>
            <a:endParaRPr lang="en-GB" sz="900" dirty="0">
              <a:solidFill>
                <a:schemeClr val="tx1">
                  <a:lumMod val="50000"/>
                  <a:lumOff val="50000"/>
                </a:schemeClr>
              </a:solidFill>
            </a:endParaRPr>
          </a:p>
        </p:txBody>
      </p:sp>
      <p:pic>
        <p:nvPicPr>
          <p:cNvPr id="6" name="Picture 5" descr="lavender-jelly.png"/>
          <p:cNvPicPr>
            <a:picLocks noChangeAspect="1"/>
          </p:cNvPicPr>
          <p:nvPr/>
        </p:nvPicPr>
        <p:blipFill>
          <a:blip r:embed="rId2" cstate="print"/>
          <a:stretch>
            <a:fillRect/>
          </a:stretch>
        </p:blipFill>
        <p:spPr>
          <a:xfrm>
            <a:off x="6101014" y="2000240"/>
            <a:ext cx="161280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1899</Words>
  <Application>Microsoft Office PowerPoint</Application>
  <PresentationFormat>On-screen Show (4:3)</PresentationFormat>
  <Paragraphs>244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OVERVIEW  </vt:lpstr>
      <vt:lpstr>BACKGROUND  </vt:lpstr>
      <vt:lpstr>PRODUCTS  </vt:lpstr>
      <vt:lpstr>PRODUCTS  </vt:lpstr>
      <vt:lpstr>PRODUCTS  </vt:lpstr>
      <vt:lpstr>PRODUCTS  </vt:lpstr>
      <vt:lpstr>PRODUCTS  </vt:lpstr>
      <vt:lpstr>PRODUCTS  </vt:lpstr>
      <vt:lpstr>PRODUCTS  </vt:lpstr>
      <vt:lpstr>PRODUCTS  </vt:lpstr>
      <vt:lpstr>PRODUCTS  </vt:lpstr>
      <vt:lpstr>PRODUCTS  </vt:lpstr>
      <vt:lpstr>PRODUCTS  </vt:lpstr>
      <vt:lpstr>PROMOTION</vt:lpstr>
      <vt:lpstr>PROMOTION</vt:lpstr>
      <vt:lpstr>PROMOTION</vt:lpstr>
      <vt:lpstr>PROMOTION</vt:lpstr>
      <vt:lpstr>RECIPE IDEAS</vt:lpstr>
      <vt:lpstr>CALYPSO RAGU</vt:lpstr>
      <vt:lpstr>HALLOUMI &amp; PESTO </vt:lpstr>
      <vt:lpstr>THAI STYLE TEMPURA</vt:lpstr>
      <vt:lpstr>CHEESE &amp;  JELLY</vt:lpstr>
      <vt:lpstr>JIGGY JERK KEBABS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Da Costa Greaves</dc:creator>
  <cp:lastModifiedBy>Carl Da Costa Greaves</cp:lastModifiedBy>
  <cp:revision>43</cp:revision>
  <dcterms:created xsi:type="dcterms:W3CDTF">2010-01-11T19:14:30Z</dcterms:created>
  <dcterms:modified xsi:type="dcterms:W3CDTF">2010-01-18T06:10:45Z</dcterms:modified>
</cp:coreProperties>
</file>